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301" r:id="rId3"/>
    <p:sldId id="257" r:id="rId4"/>
    <p:sldId id="309" r:id="rId5"/>
    <p:sldId id="308" r:id="rId6"/>
    <p:sldId id="307" r:id="rId7"/>
    <p:sldId id="403" r:id="rId8"/>
    <p:sldId id="629" r:id="rId9"/>
    <p:sldId id="650" r:id="rId10"/>
    <p:sldId id="630" r:id="rId11"/>
    <p:sldId id="652" r:id="rId12"/>
    <p:sldId id="662" r:id="rId13"/>
    <p:sldId id="673" r:id="rId14"/>
    <p:sldId id="708" r:id="rId15"/>
    <p:sldId id="713" r:id="rId16"/>
    <p:sldId id="333" r:id="rId17"/>
    <p:sldId id="263" r:id="rId18"/>
    <p:sldId id="332" r:id="rId19"/>
    <p:sldId id="381" r:id="rId20"/>
    <p:sldId id="712" r:id="rId21"/>
    <p:sldId id="270" r:id="rId22"/>
    <p:sldId id="709" r:id="rId23"/>
    <p:sldId id="290" r:id="rId24"/>
    <p:sldId id="272" r:id="rId25"/>
    <p:sldId id="274" r:id="rId26"/>
    <p:sldId id="275" r:id="rId27"/>
    <p:sldId id="696" r:id="rId28"/>
    <p:sldId id="334" r:id="rId29"/>
    <p:sldId id="261" r:id="rId30"/>
    <p:sldId id="698" r:id="rId31"/>
    <p:sldId id="697" r:id="rId32"/>
    <p:sldId id="262" r:id="rId33"/>
    <p:sldId id="707" r:id="rId34"/>
    <p:sldId id="260" r:id="rId35"/>
    <p:sldId id="699" r:id="rId36"/>
    <p:sldId id="700" r:id="rId37"/>
    <p:sldId id="702" r:id="rId38"/>
    <p:sldId id="703" r:id="rId39"/>
    <p:sldId id="326" r:id="rId40"/>
    <p:sldId id="296" r:id="rId41"/>
    <p:sldId id="327" r:id="rId42"/>
    <p:sldId id="298" r:id="rId43"/>
    <p:sldId id="328" r:id="rId44"/>
    <p:sldId id="329" r:id="rId45"/>
    <p:sldId id="302" r:id="rId46"/>
    <p:sldId id="338" r:id="rId47"/>
    <p:sldId id="382" r:id="rId48"/>
    <p:sldId id="692" r:id="rId49"/>
    <p:sldId id="387" r:id="rId50"/>
    <p:sldId id="388" r:id="rId51"/>
    <p:sldId id="710" r:id="rId52"/>
    <p:sldId id="280" r:id="rId53"/>
    <p:sldId id="299" r:id="rId54"/>
    <p:sldId id="282" r:id="rId55"/>
    <p:sldId id="711" r:id="rId56"/>
    <p:sldId id="378" r:id="rId57"/>
    <p:sldId id="379" r:id="rId58"/>
    <p:sldId id="687" r:id="rId59"/>
    <p:sldId id="686" r:id="rId60"/>
    <p:sldId id="386" r:id="rId61"/>
    <p:sldId id="285" r:id="rId62"/>
    <p:sldId id="694" r:id="rId63"/>
    <p:sldId id="715" r:id="rId64"/>
    <p:sldId id="716" r:id="rId65"/>
    <p:sldId id="706" r:id="rId66"/>
  </p:sldIdLst>
  <p:sldSz cx="9144000" cy="6858000" type="screen4x3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1397C358-83A7-4DDB-B47A-DD7A2024947F}">
          <p14:sldIdLst>
            <p14:sldId id="301"/>
            <p14:sldId id="257"/>
            <p14:sldId id="309"/>
            <p14:sldId id="308"/>
            <p14:sldId id="307"/>
            <p14:sldId id="403"/>
            <p14:sldId id="629"/>
            <p14:sldId id="650"/>
            <p14:sldId id="630"/>
            <p14:sldId id="652"/>
            <p14:sldId id="662"/>
            <p14:sldId id="673"/>
            <p14:sldId id="708"/>
            <p14:sldId id="713"/>
            <p14:sldId id="333"/>
            <p14:sldId id="263"/>
            <p14:sldId id="332"/>
            <p14:sldId id="381"/>
            <p14:sldId id="712"/>
            <p14:sldId id="270"/>
            <p14:sldId id="709"/>
            <p14:sldId id="290"/>
            <p14:sldId id="272"/>
            <p14:sldId id="274"/>
            <p14:sldId id="275"/>
            <p14:sldId id="696"/>
            <p14:sldId id="334"/>
            <p14:sldId id="261"/>
            <p14:sldId id="698"/>
            <p14:sldId id="697"/>
            <p14:sldId id="262"/>
            <p14:sldId id="707"/>
            <p14:sldId id="260"/>
            <p14:sldId id="699"/>
            <p14:sldId id="700"/>
            <p14:sldId id="702"/>
            <p14:sldId id="703"/>
            <p14:sldId id="326"/>
            <p14:sldId id="296"/>
            <p14:sldId id="327"/>
            <p14:sldId id="298"/>
            <p14:sldId id="328"/>
            <p14:sldId id="329"/>
            <p14:sldId id="302"/>
            <p14:sldId id="338"/>
            <p14:sldId id="382"/>
            <p14:sldId id="692"/>
            <p14:sldId id="387"/>
            <p14:sldId id="388"/>
            <p14:sldId id="710"/>
            <p14:sldId id="280"/>
            <p14:sldId id="299"/>
            <p14:sldId id="282"/>
            <p14:sldId id="711"/>
            <p14:sldId id="378"/>
            <p14:sldId id="379"/>
            <p14:sldId id="687"/>
            <p14:sldId id="686"/>
            <p14:sldId id="386"/>
            <p14:sldId id="285"/>
            <p14:sldId id="694"/>
            <p14:sldId id="715"/>
            <p14:sldId id="716"/>
            <p14:sldId id="706"/>
          </p14:sldIdLst>
        </p14:section>
        <p14:section name="Sekcja bez tytułu" id="{786C2639-7C63-4752-BE20-DF3BE81203F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3D8D7A"/>
    <a:srgbClr val="95D153"/>
    <a:srgbClr val="4472C4"/>
    <a:srgbClr val="3F7D8B"/>
    <a:srgbClr val="3C8E61"/>
    <a:srgbClr val="4D7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6374" autoAdjust="0"/>
  </p:normalViewPr>
  <p:slideViewPr>
    <p:cSldViewPr>
      <p:cViewPr>
        <p:scale>
          <a:sx n="100" d="100"/>
          <a:sy n="100" d="100"/>
        </p:scale>
        <p:origin x="-9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9870625546806633E-2"/>
          <c:y val="0.18415164771070283"/>
          <c:w val="0.89885862627827273"/>
          <c:h val="0.615970107903178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Arkusz1!$C$3:$C$4</c:f>
              <c:strCache>
                <c:ptCount val="2"/>
                <c:pt idx="0">
                  <c:v>Ogółem (w mln zł)
Total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Arkusz1!$C$5:$C$13</c:f>
              <c:numCache>
                <c:formatCode>#,##0</c:formatCode>
                <c:ptCount val="9"/>
                <c:pt idx="0">
                  <c:v>37240</c:v>
                </c:pt>
                <c:pt idx="1">
                  <c:v>55567</c:v>
                </c:pt>
                <c:pt idx="2">
                  <c:v>60739</c:v>
                </c:pt>
                <c:pt idx="3">
                  <c:v>62918</c:v>
                </c:pt>
                <c:pt idx="4">
                  <c:v>65107</c:v>
                </c:pt>
                <c:pt idx="5">
                  <c:v>67352</c:v>
                </c:pt>
                <c:pt idx="6">
                  <c:v>70577</c:v>
                </c:pt>
                <c:pt idx="7">
                  <c:v>72567</c:v>
                </c:pt>
                <c:pt idx="8">
                  <c:v>76784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87-453F-9251-E5AE719E964E}"/>
            </c:ext>
          </c:extLst>
        </c:ser>
        <c:ser>
          <c:idx val="1"/>
          <c:order val="1"/>
          <c:tx>
            <c:strRef>
              <c:f>Arkusz1!$D$3:$D$4</c:f>
              <c:strCache>
                <c:ptCount val="2"/>
                <c:pt idx="0">
                  <c:v>Na 1 mieszkańca (w zł)
Per capita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Arkusz1!$D$5:$D$13</c:f>
              <c:numCache>
                <c:formatCode>#,##0</c:formatCode>
                <c:ptCount val="9"/>
                <c:pt idx="0">
                  <c:v>17756</c:v>
                </c:pt>
                <c:pt idx="1">
                  <c:v>26122</c:v>
                </c:pt>
                <c:pt idx="2">
                  <c:v>28545</c:v>
                </c:pt>
                <c:pt idx="3">
                  <c:v>29554</c:v>
                </c:pt>
                <c:pt idx="4">
                  <c:v>30585</c:v>
                </c:pt>
                <c:pt idx="5">
                  <c:v>31643</c:v>
                </c:pt>
                <c:pt idx="6">
                  <c:v>33176</c:v>
                </c:pt>
                <c:pt idx="7">
                  <c:v>34120</c:v>
                </c:pt>
                <c:pt idx="8">
                  <c:v>36088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F87-453F-9251-E5AE719E96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8237440"/>
        <c:axId val="138238976"/>
      </c:barChart>
      <c:catAx>
        <c:axId val="138237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238976"/>
        <c:crosses val="autoZero"/>
        <c:auto val="1"/>
        <c:lblAlgn val="ctr"/>
        <c:lblOffset val="100"/>
        <c:noMultiLvlLbl val="0"/>
      </c:catAx>
      <c:valAx>
        <c:axId val="138238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23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9523184601922"/>
          <c:y val="0.86680023330417033"/>
          <c:w val="0.3927650918635171"/>
          <c:h val="6.4681248177311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1F594-AF47-46CA-A8E5-ED48E9DFF0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F99B2F6-0F2D-40B0-8FBF-1D0426AEC6BF}">
      <dgm:prSet phldrT="[Tekst]" custT="1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pPr algn="just"/>
          <a:r>
            <a:rPr lang="pl-PL" sz="1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bardzo wysokiej jakości środowisko przyrodnicze (podstawą</a:t>
          </a:r>
          <a:r>
            <a:rPr lang="pl-PL" sz="1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najdłuższego przeciętnego wieku życia w Polsce):</a:t>
          </a:r>
          <a:endParaRPr lang="pl-PL" sz="18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99D48F94-BC6A-40AB-9212-0E5C9AD5A3A1}" type="sibTrans" cxnId="{CDC15CF1-0E36-4E22-8458-48EB17FBFD2F}">
      <dgm:prSet/>
      <dgm:spPr/>
      <dgm:t>
        <a:bodyPr/>
        <a:lstStyle/>
        <a:p>
          <a:endParaRPr lang="pl-PL"/>
        </a:p>
      </dgm:t>
    </dgm:pt>
    <dgm:pt modelId="{274F6D40-5457-42F2-AA74-CD7DF6EE43B7}" type="parTrans" cxnId="{CDC15CF1-0E36-4E22-8458-48EB17FBFD2F}">
      <dgm:prSet/>
      <dgm:spPr/>
      <dgm:t>
        <a:bodyPr/>
        <a:lstStyle/>
        <a:p>
          <a:endParaRPr lang="pl-PL"/>
        </a:p>
      </dgm:t>
    </dgm:pt>
    <dgm:pt modelId="{4A116778-E78F-4185-BB9F-3F1063011D42}" type="pres">
      <dgm:prSet presAssocID="{6EA1F594-AF47-46CA-A8E5-ED48E9DFF0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47B479E-D358-420D-AD98-9C1158C336A1}" type="pres">
      <dgm:prSet presAssocID="{9F99B2F6-0F2D-40B0-8FBF-1D0426AEC6BF}" presName="parentText" presStyleLbl="node1" presStyleIdx="0" presStyleCnt="1" custScaleY="65140" custLinFactY="-100000" custLinFactNeighborY="-12896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66EAB0E-80F2-4648-A8D5-A86C73C0D019}" type="presOf" srcId="{6EA1F594-AF47-46CA-A8E5-ED48E9DFF0B0}" destId="{4A116778-E78F-4185-BB9F-3F1063011D42}" srcOrd="0" destOrd="0" presId="urn:microsoft.com/office/officeart/2005/8/layout/vList2"/>
    <dgm:cxn modelId="{44EDAEC8-55F3-4597-B75D-480AD47F30F9}" type="presOf" srcId="{9F99B2F6-0F2D-40B0-8FBF-1D0426AEC6BF}" destId="{C47B479E-D358-420D-AD98-9C1158C336A1}" srcOrd="0" destOrd="0" presId="urn:microsoft.com/office/officeart/2005/8/layout/vList2"/>
    <dgm:cxn modelId="{CDC15CF1-0E36-4E22-8458-48EB17FBFD2F}" srcId="{6EA1F594-AF47-46CA-A8E5-ED48E9DFF0B0}" destId="{9F99B2F6-0F2D-40B0-8FBF-1D0426AEC6BF}" srcOrd="0" destOrd="0" parTransId="{274F6D40-5457-42F2-AA74-CD7DF6EE43B7}" sibTransId="{99D48F94-BC6A-40AB-9212-0E5C9AD5A3A1}"/>
    <dgm:cxn modelId="{D5F6DFBD-1A7D-4DA2-A334-65121491D665}" type="presParOf" srcId="{4A116778-E78F-4185-BB9F-3F1063011D42}" destId="{C47B479E-D358-420D-AD98-9C1158C336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tx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/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/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66D3AC7C-0141-4073-9470-961A0A1BC7E4}" type="pres">
      <dgm:prSet presAssocID="{A4B1BF6B-1A31-40B1-917C-5BCCB5C2370D}" presName="sibTrans" presStyleLbl="sibTrans2D1" presStyleIdx="0" presStyleCnt="3"/>
      <dgm:spPr/>
      <dgm:t>
        <a:bodyPr/>
        <a:lstStyle/>
        <a:p>
          <a:endParaRPr lang="pl-PL"/>
        </a:p>
      </dgm:t>
    </dgm:pt>
    <dgm:pt modelId="{8CD4D97A-77B3-4816-90B5-B37216EF2184}" type="pres">
      <dgm:prSet presAssocID="{A4B1BF6B-1A31-40B1-917C-5BCCB5C2370D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1854C89-D53F-4559-9C7D-B642333A6F6E}" type="pres">
      <dgm:prSet presAssocID="{42C81E01-DE63-4047-867B-9EE5C983959E}" presName="sibTrans" presStyleLbl="sibTrans2D1" presStyleIdx="1" presStyleCnt="3"/>
      <dgm:spPr/>
      <dgm:t>
        <a:bodyPr/>
        <a:lstStyle/>
        <a:p>
          <a:endParaRPr lang="pl-PL"/>
        </a:p>
      </dgm:t>
    </dgm:pt>
    <dgm:pt modelId="{8825CC8D-A593-4BBB-BD7E-E2B3D97C3D5E}" type="pres">
      <dgm:prSet presAssocID="{42C81E01-DE63-4047-867B-9EE5C983959E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6C8DDAB-092E-40E0-AB9C-60703A870AB4}" type="pres">
      <dgm:prSet presAssocID="{54CCF805-3913-4315-981E-748F8E28B333}" presName="sibTrans" presStyleLbl="sibTrans2D1" presStyleIdx="2" presStyleCnt="3"/>
      <dgm:spPr/>
      <dgm:t>
        <a:bodyPr/>
        <a:lstStyle/>
        <a:p>
          <a:endParaRPr lang="pl-PL"/>
        </a:p>
      </dgm:t>
    </dgm:pt>
    <dgm:pt modelId="{6E26FB3F-ED95-47C5-8874-D6972E2680B9}" type="pres">
      <dgm:prSet presAssocID="{54CCF805-3913-4315-981E-748F8E28B333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</dgm:ptLst>
  <dgm:cxnLst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tx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B479E-D358-420D-AD98-9C1158C336A1}">
      <dsp:nvSpPr>
        <dsp:cNvPr id="0" name=""/>
        <dsp:cNvSpPr/>
      </dsp:nvSpPr>
      <dsp:spPr>
        <a:xfrm>
          <a:off x="0" y="45621"/>
          <a:ext cx="9144000" cy="792623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bardzo wysokiej jakości środowisko przyrodnicze (podstawą</a:t>
          </a:r>
          <a:r>
            <a:rPr lang="pl-PL" sz="1800" kern="12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800" b="1" kern="12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najdłuższego przeciętnego wieku życia w Polsce):</a:t>
          </a:r>
          <a:endParaRPr lang="pl-PL" sz="18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38693" y="84314"/>
        <a:ext cx="9066614" cy="7152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9F80-B987-4F51-8828-F60E715F5AA0}">
      <dsp:nvSpPr>
        <dsp:cNvPr id="0" name=""/>
        <dsp:cNvSpPr/>
      </dsp:nvSpPr>
      <dsp:spPr>
        <a:xfrm rot="10800000">
          <a:off x="1144422" y="74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422" y="74"/>
        <a:ext cx="3495566" cy="824000"/>
      </dsp:txXfrm>
    </dsp:sp>
    <dsp:sp modelId="{7D9392E9-1B15-4333-85AC-2C5EB7B6ED29}">
      <dsp:nvSpPr>
        <dsp:cNvPr id="0" name=""/>
        <dsp:cNvSpPr/>
      </dsp:nvSpPr>
      <dsp:spPr>
        <a:xfrm>
          <a:off x="744003" y="36668"/>
          <a:ext cx="753383" cy="75338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6604-9FDF-4FBE-8AB3-964D2C504790}">
      <dsp:nvSpPr>
        <dsp:cNvPr id="0" name=""/>
        <dsp:cNvSpPr/>
      </dsp:nvSpPr>
      <dsp:spPr>
        <a:xfrm rot="10800000">
          <a:off x="1144690" y="976677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690" y="976677"/>
        <a:ext cx="3495566" cy="824000"/>
      </dsp:txXfrm>
    </dsp:sp>
    <dsp:sp modelId="{42D0A3E1-939F-42E8-8D6F-30E6EC9A0E4B}">
      <dsp:nvSpPr>
        <dsp:cNvPr id="0" name=""/>
        <dsp:cNvSpPr/>
      </dsp:nvSpPr>
      <dsp:spPr>
        <a:xfrm>
          <a:off x="767701" y="998311"/>
          <a:ext cx="747055" cy="729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84E00-35B3-4E28-A814-EA6BFE45B234}">
      <dsp:nvSpPr>
        <dsp:cNvPr id="0" name=""/>
        <dsp:cNvSpPr/>
      </dsp:nvSpPr>
      <dsp:spPr>
        <a:xfrm rot="10800000">
          <a:off x="1146191" y="1972726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2191" y="1972726"/>
        <a:ext cx="3495566" cy="824000"/>
      </dsp:txXfrm>
    </dsp:sp>
    <dsp:sp modelId="{6FF0B502-8A36-441E-9710-DFE8F17CAA3B}">
      <dsp:nvSpPr>
        <dsp:cNvPr id="0" name=""/>
        <dsp:cNvSpPr/>
      </dsp:nvSpPr>
      <dsp:spPr>
        <a:xfrm>
          <a:off x="819481" y="2076344"/>
          <a:ext cx="707898" cy="70789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13524-92A2-4992-BA58-D041BF4AE8BD}">
      <dsp:nvSpPr>
        <dsp:cNvPr id="0" name=""/>
        <dsp:cNvSpPr/>
      </dsp:nvSpPr>
      <dsp:spPr>
        <a:xfrm rot="10800000">
          <a:off x="1102897" y="2978284"/>
          <a:ext cx="3750167" cy="1028739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kern="1200" dirty="0">
            <a:solidFill>
              <a:schemeClr val="tx1"/>
            </a:solidFill>
          </a:endParaRPr>
        </a:p>
      </dsp:txBody>
      <dsp:txXfrm rot="10800000">
        <a:off x="1360082" y="2978284"/>
        <a:ext cx="3492982" cy="1028739"/>
      </dsp:txXfrm>
    </dsp:sp>
    <dsp:sp modelId="{AA6D0D3E-00C9-4D5C-A60A-444B7A6288D5}">
      <dsp:nvSpPr>
        <dsp:cNvPr id="0" name=""/>
        <dsp:cNvSpPr/>
      </dsp:nvSpPr>
      <dsp:spPr>
        <a:xfrm>
          <a:off x="715130" y="3062320"/>
          <a:ext cx="824000" cy="8240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27808" y="15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533"/>
        <a:ext cx="5006376" cy="852491"/>
      </dsp:txXfrm>
    </dsp:sp>
    <dsp:sp modelId="{DED003CC-2812-4A9C-8807-C49A777B316D}">
      <dsp:nvSpPr>
        <dsp:cNvPr id="0" name=""/>
        <dsp:cNvSpPr/>
      </dsp:nvSpPr>
      <dsp:spPr>
        <a:xfrm>
          <a:off x="1101563" y="15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27808" y="1108500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108500"/>
        <a:ext cx="5006376" cy="852491"/>
      </dsp:txXfrm>
    </dsp:sp>
    <dsp:sp modelId="{69949D86-BE3F-4A11-B96B-C84D7ADF88B3}">
      <dsp:nvSpPr>
        <dsp:cNvPr id="0" name=""/>
        <dsp:cNvSpPr/>
      </dsp:nvSpPr>
      <dsp:spPr>
        <a:xfrm>
          <a:off x="1101563" y="1108500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27808" y="2215467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2215467"/>
        <a:ext cx="5006376" cy="852491"/>
      </dsp:txXfrm>
    </dsp:sp>
    <dsp:sp modelId="{93287E4C-9AB7-4716-AA0B-ACD0EA0F7499}">
      <dsp:nvSpPr>
        <dsp:cNvPr id="0" name=""/>
        <dsp:cNvSpPr/>
      </dsp:nvSpPr>
      <dsp:spPr>
        <a:xfrm>
          <a:off x="1101563" y="2215467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527808" y="33224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3322433"/>
        <a:ext cx="5006376" cy="852491"/>
      </dsp:txXfrm>
    </dsp:sp>
    <dsp:sp modelId="{F59CE029-0FC8-4130-8D1F-3EBDA3501DFE}">
      <dsp:nvSpPr>
        <dsp:cNvPr id="0" name=""/>
        <dsp:cNvSpPr/>
      </dsp:nvSpPr>
      <dsp:spPr>
        <a:xfrm>
          <a:off x="1101563" y="33224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12081" y="2920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920"/>
        <a:ext cx="5022104" cy="789581"/>
      </dsp:txXfrm>
    </dsp:sp>
    <dsp:sp modelId="{DED003CC-2812-4A9C-8807-C49A777B316D}">
      <dsp:nvSpPr>
        <dsp:cNvPr id="0" name=""/>
        <dsp:cNvSpPr/>
      </dsp:nvSpPr>
      <dsp:spPr>
        <a:xfrm>
          <a:off x="1117290" y="2920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12081" y="1028198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1028198"/>
        <a:ext cx="5022104" cy="789581"/>
      </dsp:txXfrm>
    </dsp:sp>
    <dsp:sp modelId="{69949D86-BE3F-4A11-B96B-C84D7ADF88B3}">
      <dsp:nvSpPr>
        <dsp:cNvPr id="0" name=""/>
        <dsp:cNvSpPr/>
      </dsp:nvSpPr>
      <dsp:spPr>
        <a:xfrm>
          <a:off x="1117290" y="1028198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12081" y="2053476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053476"/>
        <a:ext cx="5022104" cy="789581"/>
      </dsp:txXfrm>
    </dsp:sp>
    <dsp:sp modelId="{93287E4C-9AB7-4716-AA0B-ACD0EA0F7499}">
      <dsp:nvSpPr>
        <dsp:cNvPr id="0" name=""/>
        <dsp:cNvSpPr/>
      </dsp:nvSpPr>
      <dsp:spPr>
        <a:xfrm>
          <a:off x="1117290" y="2053476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72BA-22B3-48B1-AD60-A4DD844FF58F}">
      <dsp:nvSpPr>
        <dsp:cNvPr id="0" name=""/>
        <dsp:cNvSpPr/>
      </dsp:nvSpPr>
      <dsp:spPr>
        <a:xfrm rot="10800000">
          <a:off x="1512081" y="3078754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kern="1200" dirty="0">
            <a:solidFill>
              <a:schemeClr val="bg1"/>
            </a:solidFill>
          </a:endParaRPr>
        </a:p>
      </dsp:txBody>
      <dsp:txXfrm rot="10800000">
        <a:off x="1709476" y="3078754"/>
        <a:ext cx="5022104" cy="789581"/>
      </dsp:txXfrm>
    </dsp:sp>
    <dsp:sp modelId="{BE44CC08-D88C-4975-B52D-AFC013BC5AC6}">
      <dsp:nvSpPr>
        <dsp:cNvPr id="0" name=""/>
        <dsp:cNvSpPr/>
      </dsp:nvSpPr>
      <dsp:spPr>
        <a:xfrm>
          <a:off x="1117290" y="3078754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465106" y="4094707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62501" y="4094707"/>
        <a:ext cx="5022104" cy="789581"/>
      </dsp:txXfrm>
    </dsp:sp>
    <dsp:sp modelId="{F59CE029-0FC8-4130-8D1F-3EBDA3501DFE}">
      <dsp:nvSpPr>
        <dsp:cNvPr id="0" name=""/>
        <dsp:cNvSpPr/>
      </dsp:nvSpPr>
      <dsp:spPr>
        <a:xfrm>
          <a:off x="1073792" y="4094707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768-8BFB-44FD-AE74-229E744010AF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sp:txBody>
      <dsp:txXfrm>
        <a:off x="21425" y="21425"/>
        <a:ext cx="3818966" cy="688670"/>
      </dsp:txXfrm>
    </dsp:sp>
    <dsp:sp modelId="{EF03350F-4A3B-4FA3-A2E1-B401055EBD0A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sp:txBody>
      <dsp:txXfrm>
        <a:off x="371945" y="854545"/>
        <a:ext cx="3825062" cy="688669"/>
      </dsp:txXfrm>
    </dsp:sp>
    <dsp:sp modelId="{A04A6440-6876-4AA4-BB23-EF3D6902E3A5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sp:txBody>
      <dsp:txXfrm>
        <a:off x="722464" y="1687665"/>
        <a:ext cx="3825062" cy="688669"/>
      </dsp:txXfrm>
    </dsp:sp>
    <dsp:sp modelId="{650A39B9-B3FE-46F3-8134-CD8C0D253080}">
      <dsp:nvSpPr>
        <dsp:cNvPr id="0" name=""/>
        <dsp:cNvSpPr/>
      </dsp:nvSpPr>
      <dsp:spPr>
        <a:xfrm>
          <a:off x="815760" y="2499360"/>
          <a:ext cx="5165518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sp:txBody>
      <dsp:txXfrm>
        <a:off x="837185" y="2520785"/>
        <a:ext cx="4213671" cy="688669"/>
      </dsp:txXfrm>
    </dsp:sp>
    <dsp:sp modelId="{B9E0B809-DE6B-43A3-9105-59A588EE3657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sp:txBody>
      <dsp:txXfrm>
        <a:off x="1423504" y="3353905"/>
        <a:ext cx="3825062" cy="688669"/>
      </dsp:txXfrm>
    </dsp:sp>
    <dsp:sp modelId="{15FAD471-DF9E-4FAF-8786-0C2751D60C00}">
      <dsp:nvSpPr>
        <dsp:cNvPr id="0" name=""/>
        <dsp:cNvSpPr/>
      </dsp:nvSpPr>
      <dsp:spPr>
        <a:xfrm>
          <a:off x="4218432" y="534415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4325417" y="534415"/>
        <a:ext cx="261518" cy="357805"/>
      </dsp:txXfrm>
    </dsp:sp>
    <dsp:sp modelId="{7057A5B7-D073-4A04-9461-41CCDC3DB591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4675937" y="1367536"/>
        <a:ext cx="261518" cy="357805"/>
      </dsp:txXfrm>
    </dsp:sp>
    <dsp:sp modelId="{44708A2E-B35B-430F-BBBC-FC2CDE29E24E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5026457" y="2188464"/>
        <a:ext cx="261518" cy="357805"/>
      </dsp:txXfrm>
    </dsp:sp>
    <dsp:sp modelId="{09D10E85-5476-48C8-8B28-CC5BEC3C7040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100" kern="1200"/>
        </a:p>
      </dsp:txBody>
      <dsp:txXfrm>
        <a:off x="5376977" y="3029712"/>
        <a:ext cx="261518" cy="3578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11CF5-93F0-4C36-9968-AB40103685A2}">
      <dsp:nvSpPr>
        <dsp:cNvPr id="0" name=""/>
        <dsp:cNvSpPr/>
      </dsp:nvSpPr>
      <dsp:spPr>
        <a:xfrm>
          <a:off x="3433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sp:txBody>
      <dsp:txXfrm>
        <a:off x="53590" y="1460771"/>
        <a:ext cx="1400742" cy="926971"/>
      </dsp:txXfrm>
    </dsp:sp>
    <dsp:sp modelId="{66D3AC7C-0141-4073-9470-961A0A1BC7E4}">
      <dsp:nvSpPr>
        <dsp:cNvPr id="0" name=""/>
        <dsp:cNvSpPr/>
      </dsp:nvSpPr>
      <dsp:spPr>
        <a:xfrm>
          <a:off x="1654595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1654595" y="1812578"/>
        <a:ext cx="222756" cy="223358"/>
      </dsp:txXfrm>
    </dsp:sp>
    <dsp:sp modelId="{25ECD10F-C0D7-42C3-BE69-FE0389ED56AB}">
      <dsp:nvSpPr>
        <dsp:cNvPr id="0" name=""/>
        <dsp:cNvSpPr/>
      </dsp:nvSpPr>
      <dsp:spPr>
        <a:xfrm>
          <a:off x="2104912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sp:txBody>
      <dsp:txXfrm>
        <a:off x="2155069" y="1460771"/>
        <a:ext cx="1400742" cy="926971"/>
      </dsp:txXfrm>
    </dsp:sp>
    <dsp:sp modelId="{D1854C89-D53F-4559-9C7D-B642333A6F6E}">
      <dsp:nvSpPr>
        <dsp:cNvPr id="0" name=""/>
        <dsp:cNvSpPr/>
      </dsp:nvSpPr>
      <dsp:spPr>
        <a:xfrm>
          <a:off x="3756074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3756074" y="1812578"/>
        <a:ext cx="222756" cy="223358"/>
      </dsp:txXfrm>
    </dsp:sp>
    <dsp:sp modelId="{319D5196-1950-4483-8931-7DCDB25DFF21}">
      <dsp:nvSpPr>
        <dsp:cNvPr id="0" name=""/>
        <dsp:cNvSpPr/>
      </dsp:nvSpPr>
      <dsp:spPr>
        <a:xfrm>
          <a:off x="4206391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sp:txBody>
      <dsp:txXfrm>
        <a:off x="4256548" y="1460771"/>
        <a:ext cx="1400742" cy="926971"/>
      </dsp:txXfrm>
    </dsp:sp>
    <dsp:sp modelId="{D6C8DDAB-092E-40E0-AB9C-60703A870AB4}">
      <dsp:nvSpPr>
        <dsp:cNvPr id="0" name=""/>
        <dsp:cNvSpPr/>
      </dsp:nvSpPr>
      <dsp:spPr>
        <a:xfrm>
          <a:off x="5857553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5857553" y="1812578"/>
        <a:ext cx="222756" cy="223358"/>
      </dsp:txXfrm>
    </dsp:sp>
    <dsp:sp modelId="{66C33FC3-D8CD-4992-AA51-EBDC1F630A11}">
      <dsp:nvSpPr>
        <dsp:cNvPr id="0" name=""/>
        <dsp:cNvSpPr/>
      </dsp:nvSpPr>
      <dsp:spPr>
        <a:xfrm>
          <a:off x="6307870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sp:txBody>
      <dsp:txXfrm>
        <a:off x="6358027" y="1460771"/>
        <a:ext cx="1400742" cy="9269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924680" y="2346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kern="1200" dirty="0">
            <a:solidFill>
              <a:schemeClr val="bg1"/>
            </a:solidFill>
          </a:endParaRPr>
        </a:p>
      </dsp:txBody>
      <dsp:txXfrm rot="10800000">
        <a:off x="1163460" y="2346"/>
        <a:ext cx="5818511" cy="955120"/>
      </dsp:txXfrm>
    </dsp:sp>
    <dsp:sp modelId="{42315A59-B502-4CF0-A9F0-292343387E69}">
      <dsp:nvSpPr>
        <dsp:cNvPr id="0" name=""/>
        <dsp:cNvSpPr/>
      </dsp:nvSpPr>
      <dsp:spPr>
        <a:xfrm>
          <a:off x="400032" y="8364"/>
          <a:ext cx="955120" cy="9551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C64FF-D30B-4CBC-B056-51163B678287}">
      <dsp:nvSpPr>
        <dsp:cNvPr id="0" name=""/>
        <dsp:cNvSpPr/>
      </dsp:nvSpPr>
      <dsp:spPr>
        <a:xfrm rot="10800000">
          <a:off x="865918" y="1104095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1104095"/>
        <a:ext cx="5818511" cy="955120"/>
      </dsp:txXfrm>
    </dsp:sp>
    <dsp:sp modelId="{3918CD87-E3E1-4A6C-81EF-FBA9F3DE9E50}">
      <dsp:nvSpPr>
        <dsp:cNvPr id="0" name=""/>
        <dsp:cNvSpPr/>
      </dsp:nvSpPr>
      <dsp:spPr>
        <a:xfrm>
          <a:off x="586834" y="1539549"/>
          <a:ext cx="523071" cy="3410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84F7D-1207-44EA-B48B-F85A0C38FBFA}">
      <dsp:nvSpPr>
        <dsp:cNvPr id="0" name=""/>
        <dsp:cNvSpPr/>
      </dsp:nvSpPr>
      <dsp:spPr>
        <a:xfrm rot="10800000">
          <a:off x="895140" y="2160647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kern="1200" dirty="0">
              <a:solidFill>
                <a:schemeClr val="bg1"/>
              </a:solidFill>
              <a:effectLst/>
            </a:rPr>
          </a:br>
          <a:r>
            <a:rPr lang="pl-PL" sz="2000" b="1" kern="1200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33920" y="2160647"/>
        <a:ext cx="5818511" cy="955120"/>
      </dsp:txXfrm>
    </dsp:sp>
    <dsp:sp modelId="{E31AF9A7-153D-41E2-9F24-90F6F5328878}">
      <dsp:nvSpPr>
        <dsp:cNvPr id="0" name=""/>
        <dsp:cNvSpPr/>
      </dsp:nvSpPr>
      <dsp:spPr>
        <a:xfrm flipV="1">
          <a:off x="400032" y="2907709"/>
          <a:ext cx="955120" cy="5298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35F37-1311-4F7D-8FD0-2AA41D2E0480}">
      <dsp:nvSpPr>
        <dsp:cNvPr id="0" name=""/>
        <dsp:cNvSpPr/>
      </dsp:nvSpPr>
      <dsp:spPr>
        <a:xfrm rot="10800000">
          <a:off x="865918" y="3244669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3244669"/>
        <a:ext cx="5818511" cy="955120"/>
      </dsp:txXfrm>
    </dsp:sp>
    <dsp:sp modelId="{B41CBF6A-A90B-489D-BFC9-54BB75DC3D21}">
      <dsp:nvSpPr>
        <dsp:cNvPr id="0" name=""/>
        <dsp:cNvSpPr/>
      </dsp:nvSpPr>
      <dsp:spPr>
        <a:xfrm flipV="1">
          <a:off x="603129" y="3670151"/>
          <a:ext cx="523071" cy="3789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1206851" y="54176"/>
          <a:ext cx="3715634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kern="1200" dirty="0">
            <a:solidFill>
              <a:schemeClr val="tx1"/>
            </a:solidFill>
          </a:endParaRPr>
        </a:p>
      </dsp:txBody>
      <dsp:txXfrm rot="10800000">
        <a:off x="1384387" y="54176"/>
        <a:ext cx="3538098" cy="710146"/>
      </dsp:txXfrm>
    </dsp:sp>
    <dsp:sp modelId="{42315A59-B502-4CF0-A9F0-292343387E69}">
      <dsp:nvSpPr>
        <dsp:cNvPr id="0" name=""/>
        <dsp:cNvSpPr/>
      </dsp:nvSpPr>
      <dsp:spPr>
        <a:xfrm>
          <a:off x="708587" y="12377"/>
          <a:ext cx="727573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849A-E216-4EA1-A6DA-CBA4881340F5}">
      <dsp:nvSpPr>
        <dsp:cNvPr id="0" name=""/>
        <dsp:cNvSpPr/>
      </dsp:nvSpPr>
      <dsp:spPr>
        <a:xfrm rot="10800000">
          <a:off x="1123340" y="925290"/>
          <a:ext cx="3773191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0876" y="925290"/>
        <a:ext cx="3595655" cy="710146"/>
      </dsp:txXfrm>
    </dsp:sp>
    <dsp:sp modelId="{61E8E834-3EF6-4CFE-A646-B71EF2789F62}">
      <dsp:nvSpPr>
        <dsp:cNvPr id="0" name=""/>
        <dsp:cNvSpPr/>
      </dsp:nvSpPr>
      <dsp:spPr>
        <a:xfrm>
          <a:off x="729681" y="923728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22E25-6DF7-4344-9695-3FDF5DC63275}">
      <dsp:nvSpPr>
        <dsp:cNvPr id="0" name=""/>
        <dsp:cNvSpPr/>
      </dsp:nvSpPr>
      <dsp:spPr>
        <a:xfrm rot="10800000">
          <a:off x="1116860" y="1898658"/>
          <a:ext cx="3824996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96" y="1898658"/>
        <a:ext cx="3647460" cy="710146"/>
      </dsp:txXfrm>
    </dsp:sp>
    <dsp:sp modelId="{6D153697-17A0-4E28-AF85-3640D03C8EF7}">
      <dsp:nvSpPr>
        <dsp:cNvPr id="0" name=""/>
        <dsp:cNvSpPr/>
      </dsp:nvSpPr>
      <dsp:spPr>
        <a:xfrm>
          <a:off x="716729" y="1845859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C6F1-94E2-4D9A-B785-7E85C932A999}">
      <dsp:nvSpPr>
        <dsp:cNvPr id="0" name=""/>
        <dsp:cNvSpPr/>
      </dsp:nvSpPr>
      <dsp:spPr>
        <a:xfrm rot="10800000">
          <a:off x="1119441" y="2780005"/>
          <a:ext cx="3815556" cy="699728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2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73" y="2780005"/>
        <a:ext cx="3640624" cy="699728"/>
      </dsp:txXfrm>
    </dsp:sp>
    <dsp:sp modelId="{BBA445AB-3207-4A5C-81E7-CC00A6DFB258}">
      <dsp:nvSpPr>
        <dsp:cNvPr id="0" name=""/>
        <dsp:cNvSpPr/>
      </dsp:nvSpPr>
      <dsp:spPr>
        <a:xfrm>
          <a:off x="727838" y="2758971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139937" y="396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396"/>
        <a:ext cx="3655794" cy="700123"/>
      </dsp:txXfrm>
    </dsp:sp>
    <dsp:sp modelId="{78781084-CEAA-4E61-A130-AC5E5286DBB7}">
      <dsp:nvSpPr>
        <dsp:cNvPr id="0" name=""/>
        <dsp:cNvSpPr/>
      </dsp:nvSpPr>
      <dsp:spPr>
        <a:xfrm>
          <a:off x="789876" y="396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50D1E-0BB8-4D81-826B-AACD2641E25E}">
      <dsp:nvSpPr>
        <dsp:cNvPr id="0" name=""/>
        <dsp:cNvSpPr/>
      </dsp:nvSpPr>
      <dsp:spPr>
        <a:xfrm rot="10800000">
          <a:off x="1139937" y="909511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909511"/>
        <a:ext cx="3655794" cy="700123"/>
      </dsp:txXfrm>
    </dsp:sp>
    <dsp:sp modelId="{E65AE409-6C23-4CBF-A23B-67EC36037CD0}">
      <dsp:nvSpPr>
        <dsp:cNvPr id="0" name=""/>
        <dsp:cNvSpPr/>
      </dsp:nvSpPr>
      <dsp:spPr>
        <a:xfrm>
          <a:off x="789876" y="909511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C821A-EC36-473C-BD2B-10559B32DE24}">
      <dsp:nvSpPr>
        <dsp:cNvPr id="0" name=""/>
        <dsp:cNvSpPr/>
      </dsp:nvSpPr>
      <dsp:spPr>
        <a:xfrm rot="10800000">
          <a:off x="1139937" y="1818627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1818627"/>
        <a:ext cx="3655794" cy="700123"/>
      </dsp:txXfrm>
    </dsp:sp>
    <dsp:sp modelId="{8CBBE456-2D5C-4DBF-8ABB-42FCEE71FA04}">
      <dsp:nvSpPr>
        <dsp:cNvPr id="0" name=""/>
        <dsp:cNvSpPr/>
      </dsp:nvSpPr>
      <dsp:spPr>
        <a:xfrm>
          <a:off x="789876" y="1818627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022654" y="26"/>
          <a:ext cx="3747261" cy="82574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9089" y="26"/>
        <a:ext cx="3540826" cy="825740"/>
      </dsp:txXfrm>
    </dsp:sp>
    <dsp:sp modelId="{78781084-CEAA-4E61-A130-AC5E5286DBB7}">
      <dsp:nvSpPr>
        <dsp:cNvPr id="0" name=""/>
        <dsp:cNvSpPr/>
      </dsp:nvSpPr>
      <dsp:spPr>
        <a:xfrm>
          <a:off x="702691" y="55682"/>
          <a:ext cx="747904" cy="71442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EFF62-4D63-4AE6-9547-116FA28C4705}">
      <dsp:nvSpPr>
        <dsp:cNvPr id="0" name=""/>
        <dsp:cNvSpPr/>
      </dsp:nvSpPr>
      <dsp:spPr>
        <a:xfrm rot="10800000">
          <a:off x="1052767" y="964644"/>
          <a:ext cx="3747261" cy="885566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74158" y="964644"/>
        <a:ext cx="3525870" cy="885566"/>
      </dsp:txXfrm>
    </dsp:sp>
    <dsp:sp modelId="{8A521405-9796-49C4-B51D-72FC9ACDDEA4}">
      <dsp:nvSpPr>
        <dsp:cNvPr id="0" name=""/>
        <dsp:cNvSpPr/>
      </dsp:nvSpPr>
      <dsp:spPr>
        <a:xfrm>
          <a:off x="712388" y="1012629"/>
          <a:ext cx="772859" cy="7728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2DD7-B931-4A6D-8212-2FDCFDC8AFE1}">
      <dsp:nvSpPr>
        <dsp:cNvPr id="0" name=""/>
        <dsp:cNvSpPr/>
      </dsp:nvSpPr>
      <dsp:spPr>
        <a:xfrm rot="10800000">
          <a:off x="1050288" y="2010200"/>
          <a:ext cx="3747261" cy="1304753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76476" y="2010200"/>
        <a:ext cx="3421073" cy="1304753"/>
      </dsp:txXfrm>
    </dsp:sp>
    <dsp:sp modelId="{0F510D8C-FD18-40A2-A014-215C1034D8D7}">
      <dsp:nvSpPr>
        <dsp:cNvPr id="0" name=""/>
        <dsp:cNvSpPr/>
      </dsp:nvSpPr>
      <dsp:spPr>
        <a:xfrm>
          <a:off x="734152" y="2334236"/>
          <a:ext cx="770806" cy="7708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0.02459</cdr:x>
      <cdr:y>0.9062</cdr:y>
    </cdr:from>
    <cdr:to>
      <cdr:x>0.14117</cdr:x>
      <cdr:y>0.92587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E384E4C-2D5C-4457-99F9-9E484DAB527A}"/>
            </a:ext>
          </a:extLst>
        </cdr:cNvPr>
        <cdr:cNvSpPr txBox="1"/>
      </cdr:nvSpPr>
      <cdr:spPr>
        <a:xfrm xmlns:a="http://schemas.openxmlformats.org/drawingml/2006/main">
          <a:off x="171450" y="3803650"/>
          <a:ext cx="812800" cy="82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0.03825</cdr:x>
      <cdr:y>0.88048</cdr:y>
    </cdr:from>
    <cdr:to>
      <cdr:x>0.19308</cdr:x>
      <cdr:y>0.98033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C3BC0DBB-7167-439E-9BE3-E9749EC0C5F2}"/>
            </a:ext>
          </a:extLst>
        </cdr:cNvPr>
        <cdr:cNvSpPr txBox="1"/>
      </cdr:nvSpPr>
      <cdr:spPr>
        <a:xfrm xmlns:a="http://schemas.openxmlformats.org/drawingml/2006/main">
          <a:off x="266700" y="3695700"/>
          <a:ext cx="107950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0.01548</cdr:x>
      <cdr:y>0.87595</cdr:y>
    </cdr:from>
    <cdr:to>
      <cdr:x>0.21494</cdr:x>
      <cdr:y>0.95159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xmlns="" id="{77383232-A479-444B-97EC-803ADF4E929B}"/>
            </a:ext>
          </a:extLst>
        </cdr:cNvPr>
        <cdr:cNvSpPr txBox="1"/>
      </cdr:nvSpPr>
      <cdr:spPr>
        <a:xfrm xmlns:a="http://schemas.openxmlformats.org/drawingml/2006/main">
          <a:off x="107950" y="3676650"/>
          <a:ext cx="139065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800"/>
        </a:p>
      </cdr:txBody>
    </cdr:sp>
  </cdr:relSizeAnchor>
  <cdr:relSizeAnchor xmlns:cdr="http://schemas.openxmlformats.org/drawingml/2006/chartDrawing">
    <cdr:from>
      <cdr:x>0</cdr:x>
      <cdr:y>0.94251</cdr:y>
    </cdr:from>
    <cdr:to>
      <cdr:x>0.25046</cdr:x>
      <cdr:y>1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xmlns="" id="{56FC9DEA-4C6F-46C5-8832-4208E1257549}"/>
            </a:ext>
          </a:extLst>
        </cdr:cNvPr>
        <cdr:cNvSpPr txBox="1"/>
      </cdr:nvSpPr>
      <cdr:spPr>
        <a:xfrm xmlns:a="http://schemas.openxmlformats.org/drawingml/2006/main">
          <a:off x="0" y="3956050"/>
          <a:ext cx="1746250" cy="24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800" dirty="0"/>
            <a:t>opracowanie własne na podst. GUS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F444D1B5-0208-436D-8A12-33F493F8A7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037D7BB-1C38-45F6-AE99-BF86306FE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pl-PL"/>
              <a:t>2019-10-24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035109DE-1A71-4E50-9013-EDDE7A52DC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0E603726-9846-44A0-842F-7868E8F28B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665F8-A579-4D00-B96B-9E5C89F9AF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8205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pl-PL"/>
              <a:t>2019-10-24</a:t>
            </a:r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201" y="3271103"/>
            <a:ext cx="7942238" cy="26764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BFFE9-2AD8-4A1A-98B9-98C870F5D2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97505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>
            <a:extLst>
              <a:ext uri="{FF2B5EF4-FFF2-40B4-BE49-F238E27FC236}">
                <a16:creationId xmlns:a16="http://schemas.microsoft.com/office/drawing/2014/main" xmlns="" id="{A02892DA-4D01-459A-AC59-39AEA746AF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ymbol zastępczy notatek 2">
            <a:extLst>
              <a:ext uri="{FF2B5EF4-FFF2-40B4-BE49-F238E27FC236}">
                <a16:creationId xmlns:a16="http://schemas.microsoft.com/office/drawing/2014/main" xmlns="" id="{841D4360-AC3B-4F0A-B676-031C158299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867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xmlns="" id="{F2CA7860-E901-41EE-9D49-4298C7AB8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xmlns="" id="{FF9A01CD-51EF-442F-8A83-770D909B5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2543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xmlns="" id="{F2CA7860-E901-41EE-9D49-4298C7AB8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xmlns="" id="{FF9A01CD-51EF-442F-8A83-770D909B5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488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0698F93-D600-49FC-946A-E2B02D80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7427-DDF5-40A5-8C7C-14CAA33DECFB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B877FB5-9C4E-4D1D-A8DF-15A99872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656EAC0-E33C-4E5F-9687-0A55843A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28A79-B749-4730-8FF2-D574856620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89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953F37B-2734-4E28-91F1-3DAB9A44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ECD3-53D9-4F93-B019-60DC485DA12D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4B40DF9-DAF9-413F-8B1B-31CF74AD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69EDC1E-27C5-4C06-B6FC-A946D872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58E3-A640-48E8-822F-C29DF86B98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3262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AA34302-C410-49FE-AD89-367D8233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9B36-41C0-4ACB-9932-30B97F738361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A5EA08E-91B0-40DD-ACE3-95C7D0DB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458E9EE-B5C7-4797-8F8E-8393B2E2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75D6-E3BF-4FA8-8228-888FAC3D04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3692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D3A1B6C5-9D49-43EF-909E-24C4AD1C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F8731-14E6-4A83-B2CE-692EB0360538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B18AEAD7-3DB1-4521-8DE4-1EBB0CAE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3F023A4C-55A6-4742-A6AD-47A21A93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B56D-0083-4743-B9CF-93919F8567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0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D6BD9134-EE3E-452B-AAA9-1FBF856A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FFF62-AD65-4FA7-804C-D09F308187F6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49082ABB-6EAA-42B6-8C7E-959453A8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D105E6AD-DB9C-476E-874F-94D26005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0B830-A893-40C2-984E-7EB7A33327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38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5CF692EC-C252-4BF2-9169-3896E1B0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C7AFE-0D91-4F53-B199-7E1A5275A2A1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AD1978F5-D5B3-4326-90CD-567A9F64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8869072B-0609-4DE8-A8A6-99BEF315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AD1C6-B181-4B87-BDF5-97742783B6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280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CF7F6121-BA28-4350-BF18-0B27A48A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3B4C0-62DC-46E5-861A-0A9C63E493F1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B384092B-2CCE-477D-BF1B-40683840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C1C6BCCA-559D-489D-BD80-8FF8E038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AA5E2-E42E-45EC-BFA0-8B28BE3856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4391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2A39A4DE-9C82-4AF2-B836-AA12AB86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55570-B022-47FB-906D-BE5B9E73CD04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0F2B9770-78F9-45E6-A495-766810F1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A70E19BA-3B82-468F-9E41-763E600B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E4BF1-97E5-4535-B4D6-80A53D8C754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73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DE0C4025-31E5-4225-AC0E-29DF4497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5321C-CC22-4A63-8058-A0E05B23A275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04A0F4B-E049-46C4-BCD0-FBCC349D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55C18120-20C1-48FC-977B-F4309330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819E6-A2E8-4E5B-9DA6-6269367835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3698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A27DE8A-3ECE-41F0-8A5F-2B66C5AD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FD87D-B25E-457E-B630-27C8CAD710EE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FC74D96-BC91-42D9-B4EB-34871E71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DBCEA03-06AE-4656-8F88-7BFB21ED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DE0D-F3F6-45FE-A2B1-EB1B4F003A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296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2953504-4E5C-4F63-9101-373AA296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E12FE-B921-4DA5-8C13-A97BAD4C46AC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C31E7C2-D268-40C0-B828-9004A87A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313A726-0513-412E-8CEB-15616B92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B2CE4-E24C-4178-A647-FA7839722F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9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EE47-71B5-490A-BC94-31898218FE4A}" type="datetimeFigureOut">
              <a:rPr lang="pl-PL" smtClean="0"/>
              <a:pPr/>
              <a:t>2019-11-20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xmlns="" id="{5CE65329-A7C3-46F7-A8BA-CCDB2CD2A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xmlns="" id="{A70A0D6B-32BD-406F-B1BF-39EF7AF8F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AB2F34C-4864-4599-96EF-363A6012B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1E5E9C-56D1-46A2-8A2D-791E06B7353E}" type="datetimeFigureOut">
              <a:rPr lang="pl-PL"/>
              <a:pPr>
                <a:defRPr/>
              </a:pPr>
              <a:t>2019-11-20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F073E49-81EC-459D-9E11-9C6EDD8A8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3F21FFE-A6A3-4E82-B021-941648364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509B41-163B-4671-9E38-C933A0C9DB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952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9" Type="http://schemas.openxmlformats.org/officeDocument/2006/relationships/image" Target="../media/image68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34" Type="http://schemas.openxmlformats.org/officeDocument/2006/relationships/image" Target="../media/image64.jpeg"/><Relationship Id="rId42" Type="http://schemas.openxmlformats.org/officeDocument/2006/relationships/image" Target="../media/image71.png"/><Relationship Id="rId47" Type="http://schemas.openxmlformats.org/officeDocument/2006/relationships/image" Target="../media/image76.jpeg"/><Relationship Id="rId50" Type="http://schemas.openxmlformats.org/officeDocument/2006/relationships/image" Target="../media/image79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33" Type="http://schemas.openxmlformats.org/officeDocument/2006/relationships/image" Target="../media/image63.jpeg"/><Relationship Id="rId38" Type="http://schemas.openxmlformats.org/officeDocument/2006/relationships/image" Target="../media/image67.png"/><Relationship Id="rId46" Type="http://schemas.openxmlformats.org/officeDocument/2006/relationships/image" Target="../media/image75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29" Type="http://schemas.openxmlformats.org/officeDocument/2006/relationships/image" Target="../media/image59.jpeg"/><Relationship Id="rId41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32" Type="http://schemas.openxmlformats.org/officeDocument/2006/relationships/image" Target="../media/image62.jpeg"/><Relationship Id="rId37" Type="http://schemas.openxmlformats.org/officeDocument/2006/relationships/image" Target="../media/image66.png"/><Relationship Id="rId40" Type="http://schemas.openxmlformats.org/officeDocument/2006/relationships/image" Target="../media/image69.jpeg"/><Relationship Id="rId45" Type="http://schemas.openxmlformats.org/officeDocument/2006/relationships/image" Target="../media/image74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28" Type="http://schemas.openxmlformats.org/officeDocument/2006/relationships/image" Target="../media/image58.jpeg"/><Relationship Id="rId36" Type="http://schemas.openxmlformats.org/officeDocument/2006/relationships/hyperlink" Target="http://pl.knet.automotive.local/" TargetMode="External"/><Relationship Id="rId49" Type="http://schemas.openxmlformats.org/officeDocument/2006/relationships/image" Target="../media/image78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31" Type="http://schemas.openxmlformats.org/officeDocument/2006/relationships/image" Target="../media/image61.jpeg"/><Relationship Id="rId44" Type="http://schemas.openxmlformats.org/officeDocument/2006/relationships/image" Target="../media/image73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57.jpeg"/><Relationship Id="rId30" Type="http://schemas.openxmlformats.org/officeDocument/2006/relationships/image" Target="../media/image60.jpeg"/><Relationship Id="rId35" Type="http://schemas.openxmlformats.org/officeDocument/2006/relationships/image" Target="../media/image65.png"/><Relationship Id="rId43" Type="http://schemas.openxmlformats.org/officeDocument/2006/relationships/image" Target="../media/image72.jpeg"/><Relationship Id="rId48" Type="http://schemas.openxmlformats.org/officeDocument/2006/relationships/image" Target="../media/image77.jpeg"/><Relationship Id="rId8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emf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mp"/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06E5296-93BE-4B09-80A3-6668302D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60" y="1037382"/>
            <a:ext cx="9250719" cy="616714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AE46C1A-AE17-4B17-B728-BBBF87F61AE5}"/>
              </a:ext>
            </a:extLst>
          </p:cNvPr>
          <p:cNvSpPr/>
          <p:nvPr/>
        </p:nvSpPr>
        <p:spPr bwMode="auto">
          <a:xfrm>
            <a:off x="2250377" y="1037382"/>
            <a:ext cx="4932364" cy="7265969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xmlns="" id="{DA106A01-7FC8-4F83-8998-4F61E6A6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Prostokąt 1">
            <a:extLst>
              <a:ext uri="{FF2B5EF4-FFF2-40B4-BE49-F238E27FC236}">
                <a16:creationId xmlns:a16="http://schemas.microsoft.com/office/drawing/2014/main" xmlns="" id="{499BB342-9F2A-4CFE-9943-19998A21E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47" y="1028015"/>
            <a:ext cx="8353425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4000" b="1" dirty="0">
                <a:solidFill>
                  <a:srgbClr val="0070C0"/>
                </a:solidFill>
                <a:latin typeface="Arial" panose="020B0604020202020204" pitchFamily="34" charset="0"/>
              </a:rPr>
              <a:t>KONSULTACJE SPOŁECZNE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40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3000" dirty="0">
                <a:solidFill>
                  <a:schemeClr val="bg1"/>
                </a:solidFill>
                <a:latin typeface="Arial" panose="020B0604020202020204" pitchFamily="34" charset="0"/>
              </a:rPr>
              <a:t>projektu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pl-PL" altLang="pl-PL" sz="3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altLang="pl-PL" sz="3600" b="1" i="1" dirty="0">
                <a:solidFill>
                  <a:schemeClr val="bg1"/>
                </a:solidFill>
                <a:latin typeface="Arial" panose="020B0604020202020204" pitchFamily="34" charset="0"/>
              </a:rPr>
              <a:t>Strategii rozwoju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3600" b="1" i="1" dirty="0">
                <a:solidFill>
                  <a:schemeClr val="bg1"/>
                </a:solidFill>
                <a:latin typeface="Arial" panose="020B0604020202020204" pitchFamily="34" charset="0"/>
              </a:rPr>
              <a:t> województwa</a:t>
            </a:r>
            <a:r>
              <a:rPr lang="pl-PL" altLang="pl-PL" sz="3600" b="1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pl-PL" altLang="pl-PL" sz="36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altLang="pl-PL" sz="3600" b="1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pl-PL" altLang="pl-PL" sz="3600" b="1" i="1" dirty="0">
                <a:solidFill>
                  <a:schemeClr val="bg1"/>
                </a:solidFill>
                <a:latin typeface="Arial" panose="020B0604020202020204" pitchFamily="34" charset="0"/>
              </a:rPr>
              <a:t>Podkarpackie 2030</a:t>
            </a:r>
            <a:endParaRPr lang="pl-PL" altLang="pl-PL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xmlns="" id="{C486D6A5-169E-4D1A-A333-4884AD8E321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0377" y="6315075"/>
            <a:ext cx="4932363" cy="542925"/>
          </a:xfrm>
        </p:spPr>
        <p:txBody>
          <a:bodyPr>
            <a:normAutofit/>
          </a:bodyPr>
          <a:lstStyle/>
          <a:p>
            <a:r>
              <a:rPr lang="pl-PL" altLang="pl-PL"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Rzeszów, 18 listopada 2019 r.</a:t>
            </a:r>
            <a:endParaRPr lang="pl-PL" altLang="pl-PL" sz="23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AFD136A-428B-45D8-8040-18E981A54F2C}"/>
              </a:ext>
            </a:extLst>
          </p:cNvPr>
          <p:cNvSpPr/>
          <p:nvPr/>
        </p:nvSpPr>
        <p:spPr>
          <a:xfrm>
            <a:off x="0" y="5301208"/>
            <a:ext cx="4572000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8A7F7848-672F-46E7-BCF7-B046E94C617F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557338"/>
            <a:ext cx="8208962" cy="2081212"/>
            <a:chOff x="395288" y="1556792"/>
            <a:chExt cx="8209160" cy="2081733"/>
          </a:xfrm>
        </p:grpSpPr>
        <p:pic>
          <p:nvPicPr>
            <p:cNvPr id="18437" name="Picture 5" descr="C:\Users\Piotr Czerepiuk\Desktop\asseco.jpg">
              <a:extLst>
                <a:ext uri="{FF2B5EF4-FFF2-40B4-BE49-F238E27FC236}">
                  <a16:creationId xmlns:a16="http://schemas.microsoft.com/office/drawing/2014/main" xmlns="" id="{56E2DE35-9F69-40BF-9B8D-699BE4991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5288" y="1934712"/>
              <a:ext cx="4648312" cy="9813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18900000" sx="102000" sy="102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38" name="Picture 6" descr="C:\Users\Piotr Czerepiuk\Desktop\asse.png">
              <a:extLst>
                <a:ext uri="{FF2B5EF4-FFF2-40B4-BE49-F238E27FC236}">
                  <a16:creationId xmlns:a16="http://schemas.microsoft.com/office/drawing/2014/main" xmlns="" id="{168D6A62-8825-494A-A52A-676CDBBDC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92080" y="1556792"/>
              <a:ext cx="3312368" cy="2081733"/>
            </a:xfrm>
            <a:prstGeom prst="rect">
              <a:avLst/>
            </a:prstGeom>
            <a:noFill/>
            <a:effectLst>
              <a:outerShdw blurRad="50800" dist="38100" dir="18900000" sx="102000" sy="102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9FEBFCEA-DAE4-4560-B30A-8B05CEE70665}"/>
              </a:ext>
            </a:extLst>
          </p:cNvPr>
          <p:cNvGrpSpPr>
            <a:grpSpLocks/>
          </p:cNvGrpSpPr>
          <p:nvPr/>
        </p:nvGrpSpPr>
        <p:grpSpPr bwMode="auto">
          <a:xfrm>
            <a:off x="827584" y="4471987"/>
            <a:ext cx="6985000" cy="828675"/>
            <a:chOff x="841737" y="4581128"/>
            <a:chExt cx="6985473" cy="828092"/>
          </a:xfrm>
        </p:grpSpPr>
        <p:pic>
          <p:nvPicPr>
            <p:cNvPr id="18440" name="Picture 8" descr="C:\Users\Piotr Czerepiuk\Desktop\logo.gif">
              <a:extLst>
                <a:ext uri="{FF2B5EF4-FFF2-40B4-BE49-F238E27FC236}">
                  <a16:creationId xmlns:a16="http://schemas.microsoft.com/office/drawing/2014/main" xmlns="" id="{76E4881E-A8E4-4816-9D1C-0B17F5348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737" y="4581128"/>
              <a:ext cx="3755301" cy="828092"/>
            </a:xfrm>
            <a:prstGeom prst="rect">
              <a:avLst/>
            </a:prstGeom>
            <a:noFill/>
            <a:effectLst>
              <a:outerShdw blurRad="50800" dist="38100" dir="18900000" sx="103000" sy="103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xmlns="" id="{2E0F4849-24DE-48E3-8234-AC10569F2B52}"/>
                </a:ext>
              </a:extLst>
            </p:cNvPr>
            <p:cNvSpPr/>
            <p:nvPr/>
          </p:nvSpPr>
          <p:spPr>
            <a:xfrm>
              <a:off x="5309265" y="4811153"/>
              <a:ext cx="2517945" cy="399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Około 70 małych firm </a:t>
              </a:r>
              <a:endPara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03B82F82-A06C-4E23-9643-D353D705C277}"/>
              </a:ext>
            </a:extLst>
          </p:cNvPr>
          <p:cNvSpPr/>
          <p:nvPr/>
        </p:nvSpPr>
        <p:spPr>
          <a:xfrm>
            <a:off x="0" y="14655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TECHNOLOGIE INFORMATYCZNE I KOMUNIKACYJNE</a:t>
            </a:r>
          </a:p>
        </p:txBody>
      </p:sp>
    </p:spTree>
    <p:extLst>
      <p:ext uri="{BB962C8B-B14F-4D97-AF65-F5344CB8AC3E}">
        <p14:creationId xmlns:p14="http://schemas.microsoft.com/office/powerpoint/2010/main" val="370293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44E6443A-59ED-4167-A720-C672A0F4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48188" y="2000250"/>
            <a:ext cx="4462462" cy="3832225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4C188EE-9583-41D1-A6FD-FFB1B8CB140A}"/>
              </a:ext>
            </a:extLst>
          </p:cNvPr>
          <p:cNvSpPr/>
          <p:nvPr/>
        </p:nvSpPr>
        <p:spPr>
          <a:xfrm>
            <a:off x="0" y="1417638"/>
            <a:ext cx="4571999" cy="544036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177800" dist="190500" dir="3900000" algn="tl" rotWithShape="0">
              <a:prstClr val="black">
                <a:alpha val="19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B14BA7C-D689-43FA-BE62-1AB1DC6F8117}"/>
              </a:ext>
            </a:extLst>
          </p:cNvPr>
          <p:cNvSpPr txBox="1"/>
          <p:nvPr/>
        </p:nvSpPr>
        <p:spPr>
          <a:xfrm>
            <a:off x="623888" y="1630363"/>
            <a:ext cx="3300412" cy="369887"/>
          </a:xfrm>
          <a:prstGeom prst="rect">
            <a:avLst/>
          </a:prstGeom>
          <a:noFill/>
          <a:effectLst>
            <a:outerShdw blurRad="177800" dist="190500" dir="3900000" algn="tl" rotWithShape="0">
              <a:prstClr val="black">
                <a:alpha val="19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Sektor MOTORYZACYJNY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37E0DC8-F011-4784-8D91-9703E4024C6E}"/>
              </a:ext>
            </a:extLst>
          </p:cNvPr>
          <p:cNvSpPr txBox="1"/>
          <p:nvPr/>
        </p:nvSpPr>
        <p:spPr>
          <a:xfrm>
            <a:off x="623888" y="2292350"/>
            <a:ext cx="3300412" cy="4616648"/>
          </a:xfrm>
          <a:prstGeom prst="rect">
            <a:avLst/>
          </a:prstGeom>
          <a:noFill/>
          <a:effectLst>
            <a:outerShdw blurRad="177800" dist="190500" dir="3900000" algn="tl" rotWithShape="0">
              <a:prstClr val="black">
                <a:alpha val="19000"/>
              </a:prstClr>
            </a:outerShdw>
          </a:effectLst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klastry</a:t>
            </a:r>
          </a:p>
          <a:p>
            <a:pPr marL="54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Wschodni Sojusz Motoryzacyjny</a:t>
            </a:r>
          </a:p>
          <a:p>
            <a:pPr marL="54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Calibri"/>
              </a:rPr>
              <a:t>Podkarpacka Grupa Motoryzacyjna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4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Południowy Klaster Przemysłowo-Naukowy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zrzeszonych firm,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,000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wykwalifikowanych pracowników,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Szacunkowo w regionie około 130 firm związanych z branżą, a nie wchodzących w skład klastrów,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Współpraca z najlepszymi uczelniami technicznymi w Polsce.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DFFDFFA-07C8-4EFB-8E70-884E4ED6CA29}"/>
              </a:ext>
            </a:extLst>
          </p:cNvPr>
          <p:cNvSpPr/>
          <p:nvPr/>
        </p:nvSpPr>
        <p:spPr>
          <a:xfrm>
            <a:off x="-36512" y="23036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MOTORYZACJA - kolejna inteligentna specjalizacja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2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rostokąt 90">
            <a:extLst>
              <a:ext uri="{FF2B5EF4-FFF2-40B4-BE49-F238E27FC236}">
                <a16:creationId xmlns:a16="http://schemas.microsoft.com/office/drawing/2014/main" xmlns="" id="{CA6D20AA-89A2-4A37-848D-0533BA85C691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 descr="C:\Users\m.kubica\Desktop\Do prezentacji\Felga_3.jpg">
            <a:extLst>
              <a:ext uri="{FF2B5EF4-FFF2-40B4-BE49-F238E27FC236}">
                <a16:creationId xmlns:a16="http://schemas.microsoft.com/office/drawing/2014/main" xmlns="" id="{2F90EA7A-BAB3-4181-98D7-DD8365AA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1366838"/>
            <a:ext cx="100806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C:\Users\m.kubica\Desktop\Do prezentacji\Opona_TP.jpg">
            <a:extLst>
              <a:ext uri="{FF2B5EF4-FFF2-40B4-BE49-F238E27FC236}">
                <a16:creationId xmlns:a16="http://schemas.microsoft.com/office/drawing/2014/main" xmlns="" id="{BC323B30-665F-4F39-9062-720F4D8C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8921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C:\Users\m.kubica\Desktop\Do prezentacji\Opona_PP.jpg">
            <a:extLst>
              <a:ext uri="{FF2B5EF4-FFF2-40B4-BE49-F238E27FC236}">
                <a16:creationId xmlns:a16="http://schemas.microsoft.com/office/drawing/2014/main" xmlns="" id="{F049E529-9528-4408-953B-C1ADD890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22700"/>
            <a:ext cx="10033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C:\Users\m.kubica\Desktop\Do prezentacji\bumper rear.jpg">
            <a:extLst>
              <a:ext uri="{FF2B5EF4-FFF2-40B4-BE49-F238E27FC236}">
                <a16:creationId xmlns:a16="http://schemas.microsoft.com/office/drawing/2014/main" xmlns="" id="{333A1EFA-57B2-4CFC-AEA6-CCB8F459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838" y="-2449513"/>
            <a:ext cx="17732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.kubica\Desktop\Do prezentacji\Miska.jpg">
            <a:extLst>
              <a:ext uri="{FF2B5EF4-FFF2-40B4-BE49-F238E27FC236}">
                <a16:creationId xmlns:a16="http://schemas.microsoft.com/office/drawing/2014/main" xmlns="" id="{248806BF-500A-4F96-A094-1D8EB6FD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8542338"/>
            <a:ext cx="182403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m.kubica\Desktop\Do prezentacji\Engine.jpg">
            <a:extLst>
              <a:ext uri="{FF2B5EF4-FFF2-40B4-BE49-F238E27FC236}">
                <a16:creationId xmlns:a16="http://schemas.microsoft.com/office/drawing/2014/main" xmlns="" id="{3C5C1A06-19C9-4C30-BE98-B6E43E26B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7107238"/>
            <a:ext cx="255428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1" descr="C:\Users\m.kubica\Desktop\Do prezentacji\Podloga_1.jpg">
            <a:extLst>
              <a:ext uri="{FF2B5EF4-FFF2-40B4-BE49-F238E27FC236}">
                <a16:creationId xmlns:a16="http://schemas.microsoft.com/office/drawing/2014/main" xmlns="" id="{1AFB93AE-0862-4155-8B8B-CF86AE84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7307263"/>
            <a:ext cx="498633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C:\Users\m.kubica\Desktop\Do prezentacji\Amortyzator.jpg">
            <a:extLst>
              <a:ext uri="{FF2B5EF4-FFF2-40B4-BE49-F238E27FC236}">
                <a16:creationId xmlns:a16="http://schemas.microsoft.com/office/drawing/2014/main" xmlns="" id="{8B421048-7B65-4337-8D2B-8F31A517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-1203325"/>
            <a:ext cx="1555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2" descr="C:\Users\m.kubica\Desktop\Do prezentacji\Amortyzator.jpg">
            <a:extLst>
              <a:ext uri="{FF2B5EF4-FFF2-40B4-BE49-F238E27FC236}">
                <a16:creationId xmlns:a16="http://schemas.microsoft.com/office/drawing/2014/main" xmlns="" id="{1F052812-D871-4CBE-B3EB-AFBC6AB46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-1203325"/>
            <a:ext cx="1555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m.kubica\Desktop\Do prezentacji\Felga_4.jpg">
            <a:extLst>
              <a:ext uri="{FF2B5EF4-FFF2-40B4-BE49-F238E27FC236}">
                <a16:creationId xmlns:a16="http://schemas.microsoft.com/office/drawing/2014/main" xmlns="" id="{1E4043DC-ED0D-4475-8A96-77F0788B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-1323975"/>
            <a:ext cx="8588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2" descr="C:\Users\m.kubica\Desktop\Do prezentacji\Pologa_2.jpg">
            <a:extLst>
              <a:ext uri="{FF2B5EF4-FFF2-40B4-BE49-F238E27FC236}">
                <a16:creationId xmlns:a16="http://schemas.microsoft.com/office/drawing/2014/main" xmlns="" id="{F2629290-BC30-49A9-9AD9-AE2712B08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-4492625"/>
            <a:ext cx="358457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C:\Users\m.kubica\Desktop\Do prezentacji\Rear.jpg">
            <a:extLst>
              <a:ext uri="{FF2B5EF4-FFF2-40B4-BE49-F238E27FC236}">
                <a16:creationId xmlns:a16="http://schemas.microsoft.com/office/drawing/2014/main" xmlns="" id="{E3307D81-9C6D-478C-B740-C3BC6310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-2632075"/>
            <a:ext cx="3071812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m.kubica\Desktop\Do prezentacji\Dach_3.jpg">
            <a:extLst>
              <a:ext uri="{FF2B5EF4-FFF2-40B4-BE49-F238E27FC236}">
                <a16:creationId xmlns:a16="http://schemas.microsoft.com/office/drawing/2014/main" xmlns="" id="{9C6387D2-D7B9-42A2-A205-344C614A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-2444750"/>
            <a:ext cx="16462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Users\m.kubica\Desktop\Do prezentacji\Slupki_R.jpg">
            <a:extLst>
              <a:ext uri="{FF2B5EF4-FFF2-40B4-BE49-F238E27FC236}">
                <a16:creationId xmlns:a16="http://schemas.microsoft.com/office/drawing/2014/main" xmlns="" id="{873244B9-945E-4835-91D7-B8976642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513" y="-2830513"/>
            <a:ext cx="3267076" cy="323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m.kubica\Desktop\Do prezentacji\Oparcia.jpg">
            <a:extLst>
              <a:ext uri="{FF2B5EF4-FFF2-40B4-BE49-F238E27FC236}">
                <a16:creationId xmlns:a16="http://schemas.microsoft.com/office/drawing/2014/main" xmlns="" id="{A1CF95C2-52CC-475A-9C0A-B317ABC8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-2195513"/>
            <a:ext cx="1652587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m.kubica\Desktop\Do prezentacji\Dach_2.jpg">
            <a:extLst>
              <a:ext uri="{FF2B5EF4-FFF2-40B4-BE49-F238E27FC236}">
                <a16:creationId xmlns:a16="http://schemas.microsoft.com/office/drawing/2014/main" xmlns="" id="{C6344B8B-ED75-4653-BB66-4E8A3035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-1917700"/>
            <a:ext cx="18589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m.kubica\Desktop\Do prezentacji\szyba_TP.jpg">
            <a:extLst>
              <a:ext uri="{FF2B5EF4-FFF2-40B4-BE49-F238E27FC236}">
                <a16:creationId xmlns:a16="http://schemas.microsoft.com/office/drawing/2014/main" xmlns="" id="{AFCF4FB7-899B-423C-911B-695B8AF8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-2770188"/>
            <a:ext cx="19558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m.kubica\Desktop\Do prezentacji\szyba_PP.jpg">
            <a:extLst>
              <a:ext uri="{FF2B5EF4-FFF2-40B4-BE49-F238E27FC236}">
                <a16:creationId xmlns:a16="http://schemas.microsoft.com/office/drawing/2014/main" xmlns="" id="{57CEC53A-0F86-4DAF-86A8-7421C65E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7525" y="-1846263"/>
            <a:ext cx="28575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545F60AB-AA24-4C49-92FE-19E5B29D8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930275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Wiązki</a:t>
            </a:r>
            <a:b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elektryczne</a:t>
            </a:r>
          </a:p>
        </p:txBody>
      </p:sp>
      <p:pic>
        <p:nvPicPr>
          <p:cNvPr id="21" name="Picture 12" descr="C:\Users\m.kubica\Desktop\Do prezentacji\Cross Car Beam.jpg">
            <a:extLst>
              <a:ext uri="{FF2B5EF4-FFF2-40B4-BE49-F238E27FC236}">
                <a16:creationId xmlns:a16="http://schemas.microsoft.com/office/drawing/2014/main" xmlns="" id="{4B2B4344-409D-4F62-BF92-9FD88306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-3195638"/>
            <a:ext cx="22828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m.kubica\Desktop\Do prezentacji\Dach_1.jpg">
            <a:extLst>
              <a:ext uri="{FF2B5EF4-FFF2-40B4-BE49-F238E27FC236}">
                <a16:creationId xmlns:a16="http://schemas.microsoft.com/office/drawing/2014/main" xmlns="" id="{8ABA2150-D848-4682-91EA-85BD9288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-2755900"/>
            <a:ext cx="17938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m.kubica\Desktop\Do prezentacji\Front.jpg">
            <a:extLst>
              <a:ext uri="{FF2B5EF4-FFF2-40B4-BE49-F238E27FC236}">
                <a16:creationId xmlns:a16="http://schemas.microsoft.com/office/drawing/2014/main" xmlns="" id="{5A26A033-05B0-459F-B9EB-5DE6BCD2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0" y="4364038"/>
            <a:ext cx="3170237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C:\Users\m.kubica\Desktop\Do prezentacji\Bumper front.jpg">
            <a:extLst>
              <a:ext uri="{FF2B5EF4-FFF2-40B4-BE49-F238E27FC236}">
                <a16:creationId xmlns:a16="http://schemas.microsoft.com/office/drawing/2014/main" xmlns="" id="{6788342A-41F7-4FF3-B37F-322DACA1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550" y="7307263"/>
            <a:ext cx="184308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C:\Users\m.kubica\Desktop\Do prezentacji\LEAR_3.jpg">
            <a:extLst>
              <a:ext uri="{FF2B5EF4-FFF2-40B4-BE49-F238E27FC236}">
                <a16:creationId xmlns:a16="http://schemas.microsoft.com/office/drawing/2014/main" xmlns="" id="{0315EBF9-2862-4D6D-9EED-5D952A18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720725"/>
            <a:ext cx="6985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C:\Users\m.kubica\Desktop\Do prezentacji\Uszczelka_PP.jpg">
            <a:extLst>
              <a:ext uri="{FF2B5EF4-FFF2-40B4-BE49-F238E27FC236}">
                <a16:creationId xmlns:a16="http://schemas.microsoft.com/office/drawing/2014/main" xmlns="" id="{03D571B2-AA5D-40AE-A159-F44DC599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400" y="-1316038"/>
            <a:ext cx="1717675" cy="2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m.kubica\Desktop\Do prezentacji\Uszczelka_klapa.jpg">
            <a:extLst>
              <a:ext uri="{FF2B5EF4-FFF2-40B4-BE49-F238E27FC236}">
                <a16:creationId xmlns:a16="http://schemas.microsoft.com/office/drawing/2014/main" xmlns="" id="{78B6A49F-FF91-48D8-8531-B761A6A2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-1836738"/>
            <a:ext cx="20605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m.kubica\Desktop\Do prezentacji\szyba_T.jpg">
            <a:extLst>
              <a:ext uri="{FF2B5EF4-FFF2-40B4-BE49-F238E27FC236}">
                <a16:creationId xmlns:a16="http://schemas.microsoft.com/office/drawing/2014/main" xmlns="" id="{27B65729-A5DD-492B-8D9F-569C21E3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8" y="-1047750"/>
            <a:ext cx="19939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m.kubica\Desktop\Do prezentacji\Akumulator_2.jpg">
            <a:extLst>
              <a:ext uri="{FF2B5EF4-FFF2-40B4-BE49-F238E27FC236}">
                <a16:creationId xmlns:a16="http://schemas.microsoft.com/office/drawing/2014/main" xmlns="" id="{5E871C61-F5A3-4E31-A6E2-F222DB62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685800"/>
            <a:ext cx="6985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m.kubica\Desktop\Do prezentacji\Slupki_L.jpg">
            <a:extLst>
              <a:ext uri="{FF2B5EF4-FFF2-40B4-BE49-F238E27FC236}">
                <a16:creationId xmlns:a16="http://schemas.microsoft.com/office/drawing/2014/main" xmlns="" id="{6113330C-0161-4FF4-927D-191988EC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5895975"/>
            <a:ext cx="324485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C:\Users\m.kubica\Desktop\Do prezentacji\Borg.jpg">
            <a:extLst>
              <a:ext uri="{FF2B5EF4-FFF2-40B4-BE49-F238E27FC236}">
                <a16:creationId xmlns:a16="http://schemas.microsoft.com/office/drawing/2014/main" xmlns="" id="{F361B031-6F2F-4B27-A9B8-81494CE3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775" y="720725"/>
            <a:ext cx="63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 descr="C:\Users\m.kubica\Desktop\Do prezentacji\szyba_TL.jpg">
            <a:extLst>
              <a:ext uri="{FF2B5EF4-FFF2-40B4-BE49-F238E27FC236}">
                <a16:creationId xmlns:a16="http://schemas.microsoft.com/office/drawing/2014/main" xmlns="" id="{3EBC6950-9D1F-4028-ADFC-9FC69544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3727450"/>
            <a:ext cx="181768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m.kubica\Desktop\Do prezentacji\Uszczelka_PL.jpg">
            <a:extLst>
              <a:ext uri="{FF2B5EF4-FFF2-40B4-BE49-F238E27FC236}">
                <a16:creationId xmlns:a16="http://schemas.microsoft.com/office/drawing/2014/main" xmlns="" id="{F9450291-AA58-4D2C-BD77-E491EC9B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267450"/>
            <a:ext cx="13430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2" descr="C:\Users\m.kubica\Desktop\Do prezentacji\Amortyzator.jpg">
            <a:extLst>
              <a:ext uri="{FF2B5EF4-FFF2-40B4-BE49-F238E27FC236}">
                <a16:creationId xmlns:a16="http://schemas.microsoft.com/office/drawing/2014/main" xmlns="" id="{5FD8217C-7A60-4589-87E4-8E6F7C7F8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-1493838"/>
            <a:ext cx="1555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m.kubica\Desktop\Do prezentacji\szyba_PL.jpg">
            <a:extLst>
              <a:ext uri="{FF2B5EF4-FFF2-40B4-BE49-F238E27FC236}">
                <a16:creationId xmlns:a16="http://schemas.microsoft.com/office/drawing/2014/main" xmlns="" id="{A61B8F04-55FE-4684-BD19-B975AB38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958013"/>
            <a:ext cx="196215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C:\Users\m.kubica\Desktop\Do prezentacji\szyba_P.jpg">
            <a:extLst>
              <a:ext uri="{FF2B5EF4-FFF2-40B4-BE49-F238E27FC236}">
                <a16:creationId xmlns:a16="http://schemas.microsoft.com/office/drawing/2014/main" xmlns="" id="{E80CA23E-3958-4E5F-A221-94F868CB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150" y="6022975"/>
            <a:ext cx="261937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C:\Users\m.kubica\Desktop\Do prezentacji\szyba_D.jpg">
            <a:extLst>
              <a:ext uri="{FF2B5EF4-FFF2-40B4-BE49-F238E27FC236}">
                <a16:creationId xmlns:a16="http://schemas.microsoft.com/office/drawing/2014/main" xmlns="" id="{E2D2FF4A-E53A-47EA-93E6-8D6C804A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-2916238"/>
            <a:ext cx="33591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Znalezione obrazy dla zapytania Pilkington">
            <a:extLst>
              <a:ext uri="{FF2B5EF4-FFF2-40B4-BE49-F238E27FC236}">
                <a16:creationId xmlns:a16="http://schemas.microsoft.com/office/drawing/2014/main" xmlns="" id="{2283EF1B-ECFD-4FB1-AD53-CE3EF322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538163"/>
            <a:ext cx="1298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6F51D96-61DD-4D8E-83D2-9E0C2C079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876300"/>
            <a:ext cx="2016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Szyby</a:t>
            </a:r>
          </a:p>
        </p:txBody>
      </p:sp>
      <p:pic>
        <p:nvPicPr>
          <p:cNvPr id="1028" name="Picture 4" descr="Logo Kirchhoff">
            <a:hlinkClick r:id="rId36"/>
            <a:extLst>
              <a:ext uri="{FF2B5EF4-FFF2-40B4-BE49-F238E27FC236}">
                <a16:creationId xmlns:a16="http://schemas.microsoft.com/office/drawing/2014/main" xmlns="" id="{5992FB01-D3B2-479E-B6BD-4FF196F9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046663"/>
            <a:ext cx="1841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ECA6B81D-E6BA-4764-9C95-5CC385016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88" y="5456238"/>
            <a:ext cx="3095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Podzespoły i części struktury nadwozia oraz zawieszenia, belki poprzeczna deski rozdzielczej, struktury siedzeń</a:t>
            </a:r>
          </a:p>
        </p:txBody>
      </p:sp>
      <p:pic>
        <p:nvPicPr>
          <p:cNvPr id="16" name="Picture 4" descr="Znalezione obrazy dla zapytania Uniwheels">
            <a:extLst>
              <a:ext uri="{FF2B5EF4-FFF2-40B4-BE49-F238E27FC236}">
                <a16:creationId xmlns:a16="http://schemas.microsoft.com/office/drawing/2014/main" xmlns="" id="{B7A139E5-0FC6-4520-9125-1ECCB5D5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5867400"/>
            <a:ext cx="10017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D3986FAE-7EC5-4B4C-8641-7B22A82C5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6432550"/>
            <a:ext cx="2016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Felgi aluminiowe</a:t>
            </a:r>
          </a:p>
        </p:txBody>
      </p:sp>
      <p:pic>
        <p:nvPicPr>
          <p:cNvPr id="20" name="Picture 6" descr="Znalezione obrazy dla zapytania federal mogul">
            <a:extLst>
              <a:ext uri="{FF2B5EF4-FFF2-40B4-BE49-F238E27FC236}">
                <a16:creationId xmlns:a16="http://schemas.microsoft.com/office/drawing/2014/main" xmlns="" id="{632B5236-B1B1-4D30-AB4E-C8DFB01B8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76525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1B1EB83F-EC32-40AF-9CE9-DD523CC11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2941638"/>
            <a:ext cx="2016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Tłoki silnika</a:t>
            </a: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xmlns="" id="{AC81F8DD-72BE-4D12-98E7-856823E5569C}"/>
              </a:ext>
            </a:extLst>
          </p:cNvPr>
          <p:cNvSpPr/>
          <p:nvPr/>
        </p:nvSpPr>
        <p:spPr>
          <a:xfrm>
            <a:off x="428625" y="2992438"/>
            <a:ext cx="144463" cy="144462"/>
          </a:xfrm>
          <a:prstGeom prst="rect">
            <a:avLst/>
          </a:prstGeom>
          <a:solidFill>
            <a:srgbClr val="263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xmlns="" id="{15885281-6471-45CF-843A-2A0BA1E67924}"/>
              </a:ext>
            </a:extLst>
          </p:cNvPr>
          <p:cNvSpPr/>
          <p:nvPr/>
        </p:nvSpPr>
        <p:spPr>
          <a:xfrm>
            <a:off x="2014538" y="925513"/>
            <a:ext cx="144462" cy="144462"/>
          </a:xfrm>
          <a:prstGeom prst="rect">
            <a:avLst/>
          </a:prstGeom>
          <a:solidFill>
            <a:srgbClr val="4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xmlns="" id="{FB291C49-A047-4283-A109-E9FC8E6D169F}"/>
              </a:ext>
            </a:extLst>
          </p:cNvPr>
          <p:cNvSpPr/>
          <p:nvPr/>
        </p:nvSpPr>
        <p:spPr>
          <a:xfrm>
            <a:off x="5391150" y="5530850"/>
            <a:ext cx="142875" cy="144463"/>
          </a:xfrm>
          <a:prstGeom prst="rect">
            <a:avLst/>
          </a:prstGeom>
          <a:solidFill>
            <a:srgbClr val="C2C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xmlns="" id="{00EBAE98-1B66-4F8F-B85C-866FD844E5D3}"/>
              </a:ext>
            </a:extLst>
          </p:cNvPr>
          <p:cNvSpPr/>
          <p:nvPr/>
        </p:nvSpPr>
        <p:spPr>
          <a:xfrm>
            <a:off x="1731963" y="6483350"/>
            <a:ext cx="144462" cy="1444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12" descr="C:\Users\m.kubica\Desktop\Do prezentacji\Amortyzator.jpg">
            <a:extLst>
              <a:ext uri="{FF2B5EF4-FFF2-40B4-BE49-F238E27FC236}">
                <a16:creationId xmlns:a16="http://schemas.microsoft.com/office/drawing/2014/main" xmlns="" id="{5A062A1D-C7DF-4426-AF72-0003B62C9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-1203325"/>
            <a:ext cx="1555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motofocus.pl/media/img/article/0/1/4/6/8/9/566ffe40b797bAuto_Part_logo_.jpg">
            <a:extLst>
              <a:ext uri="{FF2B5EF4-FFF2-40B4-BE49-F238E27FC236}">
                <a16:creationId xmlns:a16="http://schemas.microsoft.com/office/drawing/2014/main" xmlns="" id="{FC3D9D9D-A8C4-41F6-95B7-B5A118D22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79388"/>
            <a:ext cx="7921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xmlns="" id="{F94CBB1B-5010-4A59-8162-EC395F3BB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763588"/>
            <a:ext cx="2016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Akumulator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xmlns="" id="{A52B7E7B-36ED-45E9-96FD-73B32EBC29D1}"/>
              </a:ext>
            </a:extLst>
          </p:cNvPr>
          <p:cNvSpPr/>
          <p:nvPr/>
        </p:nvSpPr>
        <p:spPr>
          <a:xfrm>
            <a:off x="3619500" y="801688"/>
            <a:ext cx="142875" cy="1444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Znalezione obrazy dla zapytania FA KROSNO">
            <a:extLst>
              <a:ext uri="{FF2B5EF4-FFF2-40B4-BE49-F238E27FC236}">
                <a16:creationId xmlns:a16="http://schemas.microsoft.com/office/drawing/2014/main" xmlns="" id="{42B8D965-8FEB-4895-AAE0-2A54C7DE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014913"/>
            <a:ext cx="4603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6669AA8A-7924-495F-893D-359BE9392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5776913"/>
            <a:ext cx="2016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Sprężyny gazowe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xmlns="" id="{50E094BE-879E-4CE1-81C4-51881EE9A14D}"/>
              </a:ext>
            </a:extLst>
          </p:cNvPr>
          <p:cNvSpPr/>
          <p:nvPr/>
        </p:nvSpPr>
        <p:spPr>
          <a:xfrm>
            <a:off x="354013" y="5827713"/>
            <a:ext cx="142875" cy="144462"/>
          </a:xfrm>
          <a:prstGeom prst="rect">
            <a:avLst/>
          </a:prstGeom>
          <a:solidFill>
            <a:srgbClr val="EC0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8" descr="Znalezione obrazy dla zapytania LEAR">
            <a:extLst>
              <a:ext uri="{FF2B5EF4-FFF2-40B4-BE49-F238E27FC236}">
                <a16:creationId xmlns:a16="http://schemas.microsoft.com/office/drawing/2014/main" xmlns="" id="{1A6F8952-5257-4B2A-9A93-5A2E71D2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9600"/>
            <a:ext cx="1082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Prostokąt 64">
            <a:extLst>
              <a:ext uri="{FF2B5EF4-FFF2-40B4-BE49-F238E27FC236}">
                <a16:creationId xmlns:a16="http://schemas.microsoft.com/office/drawing/2014/main" xmlns="" id="{BBB12309-0BE6-4168-BE2B-4D09CD163E76}"/>
              </a:ext>
            </a:extLst>
          </p:cNvPr>
          <p:cNvSpPr/>
          <p:nvPr/>
        </p:nvSpPr>
        <p:spPr>
          <a:xfrm>
            <a:off x="7478713" y="1009650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C:\Users\m.kubica\Desktop\Do prezentacji\Turbo.jpg">
            <a:extLst>
              <a:ext uri="{FF2B5EF4-FFF2-40B4-BE49-F238E27FC236}">
                <a16:creationId xmlns:a16="http://schemas.microsoft.com/office/drawing/2014/main" xmlns="" id="{70A8C6E6-3AC1-4184-87B4-BAC8096D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-1019175"/>
            <a:ext cx="7572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C:\Users\m.kubica\Desktop\Do prezentacji\Tloki.jpg">
            <a:extLst>
              <a:ext uri="{FF2B5EF4-FFF2-40B4-BE49-F238E27FC236}">
                <a16:creationId xmlns:a16="http://schemas.microsoft.com/office/drawing/2014/main" xmlns="" id="{350FF055-C05A-45F2-9D41-7B82958E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-1128713"/>
            <a:ext cx="8715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.kubica\Desktop\Do prezentacji\Felga_1.jpg">
            <a:extLst>
              <a:ext uri="{FF2B5EF4-FFF2-40B4-BE49-F238E27FC236}">
                <a16:creationId xmlns:a16="http://schemas.microsoft.com/office/drawing/2014/main" xmlns="" id="{FD5C6D02-B147-4DD7-8B52-31D0DF71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7872413"/>
            <a:ext cx="8842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m.kubica\Desktop\Do prezentacji\Felga_2.jpg">
            <a:extLst>
              <a:ext uri="{FF2B5EF4-FFF2-40B4-BE49-F238E27FC236}">
                <a16:creationId xmlns:a16="http://schemas.microsoft.com/office/drawing/2014/main" xmlns="" id="{4D09BD5C-6D55-4B94-8542-9849E995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75" y="5802313"/>
            <a:ext cx="9001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:\Users\m.kubica\Desktop\Do prezentacji\Opona_1.jpg">
            <a:extLst>
              <a:ext uri="{FF2B5EF4-FFF2-40B4-BE49-F238E27FC236}">
                <a16:creationId xmlns:a16="http://schemas.microsoft.com/office/drawing/2014/main" xmlns="" id="{6149AAC5-5267-4B1E-8F32-BF598E8F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852738"/>
            <a:ext cx="99377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C:\Users\m.kubica\Desktop\Do prezentacji\Opona_PL.jpg">
            <a:extLst>
              <a:ext uri="{FF2B5EF4-FFF2-40B4-BE49-F238E27FC236}">
                <a16:creationId xmlns:a16="http://schemas.microsoft.com/office/drawing/2014/main" xmlns="" id="{E19CBAD2-68FE-4B8A-A183-DFAAA251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4916488"/>
            <a:ext cx="10366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pole tekstowe 74">
            <a:extLst>
              <a:ext uri="{FF2B5EF4-FFF2-40B4-BE49-F238E27FC236}">
                <a16:creationId xmlns:a16="http://schemas.microsoft.com/office/drawing/2014/main" xmlns="" id="{DB2C7BED-6701-4C24-A335-5B82D1908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4340225"/>
            <a:ext cx="2016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Opony</a:t>
            </a:r>
          </a:p>
        </p:txBody>
      </p:sp>
      <p:sp>
        <p:nvSpPr>
          <p:cNvPr id="76" name="Prostokąt 75">
            <a:extLst>
              <a:ext uri="{FF2B5EF4-FFF2-40B4-BE49-F238E27FC236}">
                <a16:creationId xmlns:a16="http://schemas.microsoft.com/office/drawing/2014/main" xmlns="" id="{3930FB18-C8B9-4378-B1E9-585F882F8B4D}"/>
              </a:ext>
            </a:extLst>
          </p:cNvPr>
          <p:cNvSpPr/>
          <p:nvPr/>
        </p:nvSpPr>
        <p:spPr>
          <a:xfrm>
            <a:off x="7372350" y="4389438"/>
            <a:ext cx="142875" cy="144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4" descr="Znalezione obrazy dla zapytania Sanok rubber">
            <a:extLst>
              <a:ext uri="{FF2B5EF4-FFF2-40B4-BE49-F238E27FC236}">
                <a16:creationId xmlns:a16="http://schemas.microsoft.com/office/drawing/2014/main" xmlns="" id="{B47AC324-25A4-4139-8C90-081138A22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2651125"/>
            <a:ext cx="952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pole tekstowe 78">
            <a:extLst>
              <a:ext uri="{FF2B5EF4-FFF2-40B4-BE49-F238E27FC236}">
                <a16:creationId xmlns:a16="http://schemas.microsoft.com/office/drawing/2014/main" xmlns="" id="{FE5F1633-4412-4C6E-8E4E-3679F1DDF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525" y="3132138"/>
            <a:ext cx="2016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Uszczelki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xmlns="" id="{673F6152-E908-4940-95D7-8D31EE572C8F}"/>
              </a:ext>
            </a:extLst>
          </p:cNvPr>
          <p:cNvSpPr/>
          <p:nvPr/>
        </p:nvSpPr>
        <p:spPr>
          <a:xfrm>
            <a:off x="8064500" y="3182938"/>
            <a:ext cx="144463" cy="14446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Strzałka w prawo 80">
            <a:extLst>
              <a:ext uri="{FF2B5EF4-FFF2-40B4-BE49-F238E27FC236}">
                <a16:creationId xmlns:a16="http://schemas.microsoft.com/office/drawing/2014/main" xmlns="" id="{0A4FEE2F-76AD-48EE-A50F-16B3BA6DD7B6}"/>
              </a:ext>
            </a:extLst>
          </p:cNvPr>
          <p:cNvSpPr/>
          <p:nvPr/>
        </p:nvSpPr>
        <p:spPr>
          <a:xfrm rot="14664161">
            <a:off x="6970712" y="2446338"/>
            <a:ext cx="1427163" cy="4603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Strzałka w prawo 81">
            <a:extLst>
              <a:ext uri="{FF2B5EF4-FFF2-40B4-BE49-F238E27FC236}">
                <a16:creationId xmlns:a16="http://schemas.microsoft.com/office/drawing/2014/main" xmlns="" id="{0E5348DD-BE26-4502-AF43-ACA732300555}"/>
              </a:ext>
            </a:extLst>
          </p:cNvPr>
          <p:cNvSpPr/>
          <p:nvPr/>
        </p:nvSpPr>
        <p:spPr>
          <a:xfrm rot="10800000">
            <a:off x="5610225" y="3076575"/>
            <a:ext cx="2386013" cy="4603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Strzałka w prawo 82">
            <a:extLst>
              <a:ext uri="{FF2B5EF4-FFF2-40B4-BE49-F238E27FC236}">
                <a16:creationId xmlns:a16="http://schemas.microsoft.com/office/drawing/2014/main" xmlns="" id="{F374D689-735E-43FF-9660-71A205FE829F}"/>
              </a:ext>
            </a:extLst>
          </p:cNvPr>
          <p:cNvSpPr/>
          <p:nvPr/>
        </p:nvSpPr>
        <p:spPr>
          <a:xfrm rot="4371724">
            <a:off x="1902618" y="1977232"/>
            <a:ext cx="1757363" cy="444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Strzałka w prawo 91">
            <a:extLst>
              <a:ext uri="{FF2B5EF4-FFF2-40B4-BE49-F238E27FC236}">
                <a16:creationId xmlns:a16="http://schemas.microsoft.com/office/drawing/2014/main" xmlns="" id="{D65738D2-0132-4B0F-AAB4-8C5582D0B7DD}"/>
              </a:ext>
            </a:extLst>
          </p:cNvPr>
          <p:cNvSpPr/>
          <p:nvPr/>
        </p:nvSpPr>
        <p:spPr>
          <a:xfrm rot="2243747">
            <a:off x="2176463" y="2125663"/>
            <a:ext cx="3294062" cy="460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Strzałka w prawo 92">
            <a:extLst>
              <a:ext uri="{FF2B5EF4-FFF2-40B4-BE49-F238E27FC236}">
                <a16:creationId xmlns:a16="http://schemas.microsoft.com/office/drawing/2014/main" xmlns="" id="{3069B621-797E-408B-8287-C7FCD4BB2AFD}"/>
              </a:ext>
            </a:extLst>
          </p:cNvPr>
          <p:cNvSpPr/>
          <p:nvPr/>
        </p:nvSpPr>
        <p:spPr>
          <a:xfrm rot="6277958">
            <a:off x="6681788" y="1862138"/>
            <a:ext cx="1201737" cy="5873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Strzałka w prawo 93">
            <a:extLst>
              <a:ext uri="{FF2B5EF4-FFF2-40B4-BE49-F238E27FC236}">
                <a16:creationId xmlns:a16="http://schemas.microsoft.com/office/drawing/2014/main" xmlns="" id="{96F65C35-497D-4E7E-9EF4-2DB2104265BE}"/>
              </a:ext>
            </a:extLst>
          </p:cNvPr>
          <p:cNvSpPr/>
          <p:nvPr/>
        </p:nvSpPr>
        <p:spPr>
          <a:xfrm rot="7841592">
            <a:off x="3933031" y="2901157"/>
            <a:ext cx="4244975" cy="4603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Strzałka w prawo 94">
            <a:extLst>
              <a:ext uri="{FF2B5EF4-FFF2-40B4-BE49-F238E27FC236}">
                <a16:creationId xmlns:a16="http://schemas.microsoft.com/office/drawing/2014/main" xmlns="" id="{6F62E742-F6F0-4BBA-B27C-586A2150CB28}"/>
              </a:ext>
            </a:extLst>
          </p:cNvPr>
          <p:cNvSpPr/>
          <p:nvPr/>
        </p:nvSpPr>
        <p:spPr>
          <a:xfrm rot="18141053">
            <a:off x="4610894" y="3863182"/>
            <a:ext cx="3006725" cy="46037"/>
          </a:xfrm>
          <a:prstGeom prst="rightArrow">
            <a:avLst/>
          </a:prstGeom>
          <a:solidFill>
            <a:srgbClr val="ACA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Strzałka w prawo 95">
            <a:extLst>
              <a:ext uri="{FF2B5EF4-FFF2-40B4-BE49-F238E27FC236}">
                <a16:creationId xmlns:a16="http://schemas.microsoft.com/office/drawing/2014/main" xmlns="" id="{AFF1FBFF-4927-4E84-8C0C-4CAAE845E96C}"/>
              </a:ext>
            </a:extLst>
          </p:cNvPr>
          <p:cNvSpPr/>
          <p:nvPr/>
        </p:nvSpPr>
        <p:spPr>
          <a:xfrm rot="16629907">
            <a:off x="4785519" y="4525169"/>
            <a:ext cx="1206500" cy="46038"/>
          </a:xfrm>
          <a:prstGeom prst="rightArrow">
            <a:avLst/>
          </a:prstGeom>
          <a:solidFill>
            <a:srgbClr val="ACA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Strzałka w prawo 96">
            <a:extLst>
              <a:ext uri="{FF2B5EF4-FFF2-40B4-BE49-F238E27FC236}">
                <a16:creationId xmlns:a16="http://schemas.microsoft.com/office/drawing/2014/main" xmlns="" id="{85B57CAF-CDE3-4208-84F5-68A428D35619}"/>
              </a:ext>
            </a:extLst>
          </p:cNvPr>
          <p:cNvSpPr/>
          <p:nvPr/>
        </p:nvSpPr>
        <p:spPr>
          <a:xfrm rot="11455649">
            <a:off x="2338388" y="4837113"/>
            <a:ext cx="3021012" cy="46037"/>
          </a:xfrm>
          <a:prstGeom prst="rightArrow">
            <a:avLst/>
          </a:prstGeom>
          <a:solidFill>
            <a:srgbClr val="ACA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Strzałka w prawo 97">
            <a:extLst>
              <a:ext uri="{FF2B5EF4-FFF2-40B4-BE49-F238E27FC236}">
                <a16:creationId xmlns:a16="http://schemas.microsoft.com/office/drawing/2014/main" xmlns="" id="{5AE47196-D3B3-48B6-8A37-A04EE5A87FE9}"/>
              </a:ext>
            </a:extLst>
          </p:cNvPr>
          <p:cNvSpPr/>
          <p:nvPr/>
        </p:nvSpPr>
        <p:spPr>
          <a:xfrm rot="2125575">
            <a:off x="1017588" y="3665538"/>
            <a:ext cx="1684337" cy="60325"/>
          </a:xfrm>
          <a:prstGeom prst="rightArrow">
            <a:avLst/>
          </a:prstGeom>
          <a:solidFill>
            <a:srgbClr val="221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Strzałka w prawo 98">
            <a:extLst>
              <a:ext uri="{FF2B5EF4-FFF2-40B4-BE49-F238E27FC236}">
                <a16:creationId xmlns:a16="http://schemas.microsoft.com/office/drawing/2014/main" xmlns="" id="{AABD3704-0E34-4933-8373-57F230CDDCCC}"/>
              </a:ext>
            </a:extLst>
          </p:cNvPr>
          <p:cNvSpPr/>
          <p:nvPr/>
        </p:nvSpPr>
        <p:spPr>
          <a:xfrm rot="2854123" flipV="1">
            <a:off x="4099719" y="1874044"/>
            <a:ext cx="2298700" cy="460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Strzałka w prawo 99">
            <a:extLst>
              <a:ext uri="{FF2B5EF4-FFF2-40B4-BE49-F238E27FC236}">
                <a16:creationId xmlns:a16="http://schemas.microsoft.com/office/drawing/2014/main" xmlns="" id="{A2A2BDDE-A451-44EB-9FF3-F9CF00A8C0A4}"/>
              </a:ext>
            </a:extLst>
          </p:cNvPr>
          <p:cNvSpPr/>
          <p:nvPr/>
        </p:nvSpPr>
        <p:spPr>
          <a:xfrm rot="20099233" flipV="1">
            <a:off x="889000" y="4246563"/>
            <a:ext cx="6659563" cy="44450"/>
          </a:xfrm>
          <a:prstGeom prst="rightArrow">
            <a:avLst/>
          </a:prstGeom>
          <a:solidFill>
            <a:srgbClr val="EC0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Strzałka w prawo 100">
            <a:extLst>
              <a:ext uri="{FF2B5EF4-FFF2-40B4-BE49-F238E27FC236}">
                <a16:creationId xmlns:a16="http://schemas.microsoft.com/office/drawing/2014/main" xmlns="" id="{34BC0E7E-001C-4AE2-B8A7-93FD6A6479C0}"/>
              </a:ext>
            </a:extLst>
          </p:cNvPr>
          <p:cNvSpPr/>
          <p:nvPr/>
        </p:nvSpPr>
        <p:spPr>
          <a:xfrm rot="18007427">
            <a:off x="770731" y="4887119"/>
            <a:ext cx="1770063" cy="60325"/>
          </a:xfrm>
          <a:prstGeom prst="rightArrow">
            <a:avLst/>
          </a:prstGeom>
          <a:solidFill>
            <a:srgbClr val="EC0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Strzałka w prawo 101">
            <a:extLst>
              <a:ext uri="{FF2B5EF4-FFF2-40B4-BE49-F238E27FC236}">
                <a16:creationId xmlns:a16="http://schemas.microsoft.com/office/drawing/2014/main" xmlns="" id="{145F2AC4-21CE-48C1-BEEA-28C062EBFA18}"/>
              </a:ext>
            </a:extLst>
          </p:cNvPr>
          <p:cNvSpPr/>
          <p:nvPr/>
        </p:nvSpPr>
        <p:spPr>
          <a:xfrm rot="1165980">
            <a:off x="2473325" y="1476375"/>
            <a:ext cx="2085975" cy="460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Strzałka w prawo 102">
            <a:extLst>
              <a:ext uri="{FF2B5EF4-FFF2-40B4-BE49-F238E27FC236}">
                <a16:creationId xmlns:a16="http://schemas.microsoft.com/office/drawing/2014/main" xmlns="" id="{36424537-C4B3-436C-88C1-AC80CE5BF9C0}"/>
              </a:ext>
            </a:extLst>
          </p:cNvPr>
          <p:cNvSpPr/>
          <p:nvPr/>
        </p:nvSpPr>
        <p:spPr>
          <a:xfrm rot="15254657">
            <a:off x="7404894" y="3985419"/>
            <a:ext cx="695325" cy="460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Strzałka w prawo 103">
            <a:extLst>
              <a:ext uri="{FF2B5EF4-FFF2-40B4-BE49-F238E27FC236}">
                <a16:creationId xmlns:a16="http://schemas.microsoft.com/office/drawing/2014/main" xmlns="" id="{45D0D26D-52AF-4016-8487-341717CE8E3E}"/>
              </a:ext>
            </a:extLst>
          </p:cNvPr>
          <p:cNvSpPr/>
          <p:nvPr/>
        </p:nvSpPr>
        <p:spPr>
          <a:xfrm rot="19748332">
            <a:off x="2520950" y="4903788"/>
            <a:ext cx="5299075" cy="444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Strzałka w prawo 104">
            <a:extLst>
              <a:ext uri="{FF2B5EF4-FFF2-40B4-BE49-F238E27FC236}">
                <a16:creationId xmlns:a16="http://schemas.microsoft.com/office/drawing/2014/main" xmlns="" id="{E607AC2A-4062-4177-B07C-0669AEF5D02F}"/>
              </a:ext>
            </a:extLst>
          </p:cNvPr>
          <p:cNvSpPr/>
          <p:nvPr/>
        </p:nvSpPr>
        <p:spPr>
          <a:xfrm rot="19287844">
            <a:off x="2779713" y="5903913"/>
            <a:ext cx="1138237" cy="508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5" descr="Znalezione obrazy dla zapytania borgWarner">
            <a:extLst>
              <a:ext uri="{FF2B5EF4-FFF2-40B4-BE49-F238E27FC236}">
                <a16:creationId xmlns:a16="http://schemas.microsoft.com/office/drawing/2014/main" xmlns="" id="{E8537A8C-42E9-456B-874B-17C6BE22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468438"/>
            <a:ext cx="13731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pole tekstowe 105">
            <a:extLst>
              <a:ext uri="{FF2B5EF4-FFF2-40B4-BE49-F238E27FC236}">
                <a16:creationId xmlns:a16="http://schemas.microsoft.com/office/drawing/2014/main" xmlns="" id="{9F45A5B3-A371-464F-85B8-FC48B8AF5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1754188"/>
            <a:ext cx="20161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Turbosprężarka</a:t>
            </a:r>
            <a:b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Kompletny moduł sterujący</a:t>
            </a:r>
            <a:b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pl-PL" altLang="pl-PL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Zawory wysokiego ciśnienia</a:t>
            </a:r>
          </a:p>
        </p:txBody>
      </p:sp>
      <p:sp>
        <p:nvSpPr>
          <p:cNvPr id="107" name="Prostokąt 106">
            <a:extLst>
              <a:ext uri="{FF2B5EF4-FFF2-40B4-BE49-F238E27FC236}">
                <a16:creationId xmlns:a16="http://schemas.microsoft.com/office/drawing/2014/main" xmlns="" id="{B44176E0-D028-4206-A2D2-D355C38B7117}"/>
              </a:ext>
            </a:extLst>
          </p:cNvPr>
          <p:cNvSpPr/>
          <p:nvPr/>
        </p:nvSpPr>
        <p:spPr>
          <a:xfrm>
            <a:off x="376238" y="1795463"/>
            <a:ext cx="144462" cy="1444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Strzałka w prawo 107">
            <a:extLst>
              <a:ext uri="{FF2B5EF4-FFF2-40B4-BE49-F238E27FC236}">
                <a16:creationId xmlns:a16="http://schemas.microsoft.com/office/drawing/2014/main" xmlns="" id="{1892F4F1-0728-4734-9706-E67F0CB109D9}"/>
              </a:ext>
            </a:extLst>
          </p:cNvPr>
          <p:cNvSpPr/>
          <p:nvPr/>
        </p:nvSpPr>
        <p:spPr>
          <a:xfrm rot="3274594">
            <a:off x="1042988" y="3128963"/>
            <a:ext cx="1970087" cy="460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196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65472 L 0.00538 0.15176 " pathEditMode="fixed" rAng="0" ptsTypes="AA">
                                      <p:cBhvr>
                                        <p:cTn id="6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0.86585 L -0.00381 -0.01563 " pathEditMode="fixed" rAng="0" ptsTypes="AA">
                                      <p:cBhvr>
                                        <p:cTn id="8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440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0277 -0.59366 L 0.19949 -0.06451 " pathEditMode="fixed" rAng="0" ptsTypes="AA">
                                      <p:cBhvr>
                                        <p:cTn id="10" dur="2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64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007 0.51527 L -0.01007 0.00601 " pathEditMode="fixed" rAng="0" ptsTypes="AA">
                                      <p:cBhvr>
                                        <p:cTn id="12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093 -0.42483 L 0.00678 0.21335 " pathEditMode="fixed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318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69861 -0.63981 L -0.02031 -0.01921 " pathEditMode="fixed" rAng="0" ptsTypes="AA">
                                      <p:cBhvr>
                                        <p:cTn id="16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6" y="310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54236 0.55065 L 0.05989 -0.14958 " pathEditMode="fixed" rAng="0" ptsTypes="AA">
                                      <p:cBhvr>
                                        <p:cTn id="18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-350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43976 0.50023 L 0.06666 -0.03912 " pathEditMode="fixed" rAng="0" ptsTypes="AA">
                                      <p:cBhvr>
                                        <p:cTn id="2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26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163 0.66319 L 0.00244 0.02036 " pathEditMode="fixed" rAng="0" ptsTypes="AA">
                                      <p:cBhvr>
                                        <p:cTn id="22" dur="2000" spd="-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321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208 0.47271 L -0.00625 -0.08469 " pathEditMode="fixed" rAng="0" ptsTypes="AA">
                                      <p:cBhvr>
                                        <p:cTn id="24" dur="2000" spd="-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78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1406 0.45906 L -0.01857 0.05467 " pathEditMode="fixed" rAng="0" ptsTypes="AA">
                                      <p:cBhvr>
                                        <p:cTn id="26" dur="2000" spd="-100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0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217 0.87778 L 0.01042 0.11134 " pathEditMode="fixed" rAng="0" ptsTypes="AA">
                                      <p:cBhvr>
                                        <p:cTn id="28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383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5026 -0.43635 L 0.20035 -0.14305 " pathEditMode="fixed" rAng="0" ptsTypes="AA">
                                      <p:cBhvr>
                                        <p:cTn id="30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146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50555 0.56891 L -0.03386 0.02359 " pathEditMode="fixed" rAng="0" ptsTypes="AA">
                                      <p:cBhvr>
                                        <p:cTn id="32" dur="2000" spd="-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6" y="-2726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51841 -0.19375 L -0.10955 0.19722 " pathEditMode="fixed" rAng="0" ptsTypes="AA">
                                      <p:cBhvr>
                                        <p:cTn id="34" dur="2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9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3.33333E-6 L 0.45 0.4423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221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0.35104 0.371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856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11111E-6 L -0.37986 -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3" y="-2069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-2.22222E-6 L -0.37969 -0.4115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3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1.11111E-6 L 0.00365 0.7328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36644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01007 0.8798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398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0712 0.4599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2986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4232 L -0.00643 0.61778 " pathEditMode="fixed" rAng="0" ptsTypes="AA">
                                      <p:cBhvr>
                                        <p:cTn id="1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81 L -0.01268 0.7291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8281 0.71296 L -0.05764 0.02546 " pathEditMode="fixed" rAng="0" ptsTypes="AA">
                                      <p:cBhvr>
                                        <p:cTn id="192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34375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875 0.49213 L 0.48264 -0.23125 " pathEditMode="fixed" rAng="0" ptsTypes="AA">
                                      <p:cBhvr>
                                        <p:cTn id="194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89 0.39722 L 0.27414 0.02917 " pathEditMode="fixed" rAng="0" ptsTypes="AA">
                                      <p:cBhvr>
                                        <p:cTn id="241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42" y="-18403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611 -0.56481 L 0.00746 -0.01111 " pathEditMode="fixed" rAng="0" ptsTypes="AA">
                                      <p:cBhvr>
                                        <p:cTn id="243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0" y="27685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976 0.43357 L -0.07014 -0.13982 " pathEditMode="fixed" rAng="0" ptsTypes="AA">
                                      <p:cBhvr>
                                        <p:cTn id="245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3" y="-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434 0.00232 L 0.58803 -0.60985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-30620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1064 L 0.39757 0.4581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23427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04 0.02104 L 0.34167 0.51526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4722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677 0.01179 L 0.01354 0.53746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26295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6145 -0.03356 L -0.41458 0.2613 " pathEditMode="fixed" rAng="0" ptsTypes="AA">
                                      <p:cBhvr>
                                        <p:cTn id="2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14732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86 0.02082 L -0.5099 -0.30504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-16304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4.97687E-6 L -0.48542 -0.68849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71" y="-344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3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 nodeType="clickPar">
                      <p:stCondLst>
                        <p:cond delay="indefinite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 nodeType="clickPar">
                      <p:stCondLst>
                        <p:cond delay="indefinite"/>
                      </p:stCondLst>
                      <p:childTnLst>
                        <p:par>
                          <p:cTn id="3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13" grpId="0"/>
      <p:bldP spid="17" grpId="0"/>
      <p:bldP spid="22" grpId="0"/>
      <p:bldP spid="66" grpId="0" animBg="1"/>
      <p:bldP spid="67" grpId="0" animBg="1"/>
      <p:bldP spid="68" grpId="0" animBg="1"/>
      <p:bldP spid="69" grpId="0" animBg="1"/>
      <p:bldP spid="35" grpId="0"/>
      <p:bldP spid="36" grpId="0" animBg="1"/>
      <p:bldP spid="40" grpId="0"/>
      <p:bldP spid="41" grpId="0" animBg="1"/>
      <p:bldP spid="65" grpId="0" animBg="1"/>
      <p:bldP spid="75" grpId="0"/>
      <p:bldP spid="76" grpId="0" animBg="1"/>
      <p:bldP spid="79" grpId="0"/>
      <p:bldP spid="80" grpId="0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/>
      <p:bldP spid="107" grpId="0" animBg="1"/>
      <p:bldP spid="108" grpId="0" animBg="1"/>
      <p:bldP spid="108" grpId="1" animBg="1"/>
      <p:bldP spid="10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strategia grafika">
            <a:extLst>
              <a:ext uri="{FF2B5EF4-FFF2-40B4-BE49-F238E27FC236}">
                <a16:creationId xmlns:a16="http://schemas.microsoft.com/office/drawing/2014/main" xmlns="" id="{7CE2BF72-8E9C-4ECF-BBCA-8E406EC38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2"/>
          <a:stretch/>
        </p:blipFill>
        <p:spPr bwMode="auto">
          <a:xfrm>
            <a:off x="-144016" y="1700808"/>
            <a:ext cx="9180512" cy="65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70B590B-2EB0-4A76-9DA8-511784BAD5A7}"/>
              </a:ext>
            </a:extLst>
          </p:cNvPr>
          <p:cNvSpPr/>
          <p:nvPr/>
        </p:nvSpPr>
        <p:spPr>
          <a:xfrm>
            <a:off x="395536" y="836712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jest jednym z najważniejszych dokumentów strategicznych województwa podkarpackiego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określa trendy rozwoju, wizje, cele oraz główne działania zmierzające do ich osiągnięcia </a:t>
            </a: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jest punktem wyjścia dla wszystkich programów o charakterze wojewódzkim, w tym RPO WP na lata 2021 – 2027, regionalnej strategii innowacji, a także dla  wypracowania pozycji negocjacyjnej województwa z Komisją Europejską i stroną rządową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457D3A89-BA82-4C04-9DED-085A9E36FCCE}"/>
              </a:ext>
            </a:extLst>
          </p:cNvPr>
          <p:cNvSpPr/>
          <p:nvPr/>
        </p:nvSpPr>
        <p:spPr>
          <a:xfrm>
            <a:off x="0" y="260648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Strategia rozwoju województwa – Podkarpackie 2030</a:t>
            </a:r>
          </a:p>
        </p:txBody>
      </p:sp>
    </p:spTree>
    <p:extLst>
      <p:ext uri="{BB962C8B-B14F-4D97-AF65-F5344CB8AC3E}">
        <p14:creationId xmlns:p14="http://schemas.microsoft.com/office/powerpoint/2010/main" val="1626885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CFB2103-3D91-4C05-9BE0-A021C896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1134"/>
            <a:ext cx="10006558" cy="689162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84F555-4373-45C0-8966-50BA69213107}"/>
              </a:ext>
            </a:extLst>
          </p:cNvPr>
          <p:cNvSpPr/>
          <p:nvPr/>
        </p:nvSpPr>
        <p:spPr>
          <a:xfrm>
            <a:off x="-180528" y="246957"/>
            <a:ext cx="10078566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6957"/>
            <a:ext cx="8435280" cy="137439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Strategia rozwoju województwa – Podkarpackie 2030</a:t>
            </a:r>
            <a:b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0" y="1407469"/>
            <a:ext cx="9093200" cy="7973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54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3BDD3335-02AD-433E-BCCD-2F599D9F8931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9EF93C02-5A0E-41CE-A18D-C0D14DBEB79D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51DADB7-8EBD-409B-A8F6-C4DFF2DA10D6}"/>
              </a:ext>
            </a:extLst>
          </p:cNvPr>
          <p:cNvSpPr/>
          <p:nvPr/>
        </p:nvSpPr>
        <p:spPr>
          <a:xfrm>
            <a:off x="498475" y="1303338"/>
            <a:ext cx="8393113" cy="8810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5F7B7030-EB50-4241-A33B-CCBA86D7DE9F}"/>
              </a:ext>
            </a:extLst>
          </p:cNvPr>
          <p:cNvSpPr/>
          <p:nvPr/>
        </p:nvSpPr>
        <p:spPr>
          <a:xfrm>
            <a:off x="219075" y="13033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D3C8C008-BA5C-444E-833F-666770006F60}"/>
              </a:ext>
            </a:extLst>
          </p:cNvPr>
          <p:cNvSpPr/>
          <p:nvPr/>
        </p:nvSpPr>
        <p:spPr>
          <a:xfrm>
            <a:off x="539750" y="4221163"/>
            <a:ext cx="8351838" cy="8620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79E129E-ED82-4C77-BFC9-4C65BCE4016E}"/>
              </a:ext>
            </a:extLst>
          </p:cNvPr>
          <p:cNvSpPr/>
          <p:nvPr/>
        </p:nvSpPr>
        <p:spPr>
          <a:xfrm>
            <a:off x="219075" y="422116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B1A192EB-490B-4911-91E5-8B7947539748}"/>
              </a:ext>
            </a:extLst>
          </p:cNvPr>
          <p:cNvSpPr/>
          <p:nvPr/>
        </p:nvSpPr>
        <p:spPr>
          <a:xfrm>
            <a:off x="522288" y="5173663"/>
            <a:ext cx="8353425" cy="7016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ECE1A24-8BD2-42AF-91EF-F5BC20CD8D10}"/>
              </a:ext>
            </a:extLst>
          </p:cNvPr>
          <p:cNvSpPr/>
          <p:nvPr/>
        </p:nvSpPr>
        <p:spPr>
          <a:xfrm>
            <a:off x="219075" y="5162550"/>
            <a:ext cx="857250" cy="7874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28682" name="Tytuł 6">
            <a:extLst>
              <a:ext uri="{FF2B5EF4-FFF2-40B4-BE49-F238E27FC236}">
                <a16:creationId xmlns:a16="http://schemas.microsoft.com/office/drawing/2014/main" xmlns="" id="{B83BD761-2AA0-4F73-8C00-BED1C744B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8" y="50800"/>
            <a:ext cx="8394700" cy="1143000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altLang="pl-PL" sz="240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80343560-F4DA-4231-9CDE-F56E7052B8A3}"/>
              </a:ext>
            </a:extLst>
          </p:cNvPr>
          <p:cNvSpPr/>
          <p:nvPr/>
        </p:nvSpPr>
        <p:spPr>
          <a:xfrm>
            <a:off x="498475" y="2274888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5095F41A-4212-43DD-AD41-423F0EBDE725}"/>
              </a:ext>
            </a:extLst>
          </p:cNvPr>
          <p:cNvSpPr/>
          <p:nvPr/>
        </p:nvSpPr>
        <p:spPr>
          <a:xfrm>
            <a:off x="219075" y="2274888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01E5E691-E4B5-45DB-B84B-A3D72367B54B}"/>
              </a:ext>
            </a:extLst>
          </p:cNvPr>
          <p:cNvSpPr/>
          <p:nvPr/>
        </p:nvSpPr>
        <p:spPr>
          <a:xfrm>
            <a:off x="498475" y="3248025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CC2283FD-9354-4061-AC7C-39B09333DFD6}"/>
              </a:ext>
            </a:extLst>
          </p:cNvPr>
          <p:cNvSpPr/>
          <p:nvPr/>
        </p:nvSpPr>
        <p:spPr>
          <a:xfrm>
            <a:off x="219075" y="32480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02606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8">
            <a:extLst>
              <a:ext uri="{FF2B5EF4-FFF2-40B4-BE49-F238E27FC236}">
                <a16:creationId xmlns:a16="http://schemas.microsoft.com/office/drawing/2014/main" xmlns="" id="{8AE4F2F5-9DA5-4C40-9870-A18338698597}"/>
              </a:ext>
            </a:extLst>
          </p:cNvPr>
          <p:cNvSpPr txBox="1">
            <a:spLocks/>
          </p:cNvSpPr>
          <p:nvPr/>
        </p:nvSpPr>
        <p:spPr>
          <a:xfrm>
            <a:off x="-28575" y="87313"/>
            <a:ext cx="9172575" cy="101758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Tytuł 1">
            <a:extLst>
              <a:ext uri="{FF2B5EF4-FFF2-40B4-BE49-F238E27FC236}">
                <a16:creationId xmlns:a16="http://schemas.microsoft.com/office/drawing/2014/main" xmlns="" id="{EDEBD09C-FB0A-484C-8E10-B4534A070B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0"/>
            <a:ext cx="7931150" cy="10668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9052720-E5E5-4CB5-B9A2-2A80E83D6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xmlns="" id="{7188756A-5763-4793-AB1E-DC5F91FBEA56}"/>
              </a:ext>
            </a:extLst>
          </p:cNvPr>
          <p:cNvSpPr/>
          <p:nvPr/>
        </p:nvSpPr>
        <p:spPr>
          <a:xfrm>
            <a:off x="2627313" y="1562100"/>
            <a:ext cx="3843337" cy="5175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xmlns="" id="{0D7F3904-CF2C-4E7D-8C37-6521DF0E90D5}"/>
              </a:ext>
            </a:extLst>
          </p:cNvPr>
          <p:cNvSpPr/>
          <p:nvPr/>
        </p:nvSpPr>
        <p:spPr>
          <a:xfrm>
            <a:off x="2627313" y="2117725"/>
            <a:ext cx="3843337" cy="517525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xmlns="" id="{48CB24C0-755B-4429-9B28-827341AA052D}"/>
              </a:ext>
            </a:extLst>
          </p:cNvPr>
          <p:cNvSpPr/>
          <p:nvPr/>
        </p:nvSpPr>
        <p:spPr>
          <a:xfrm>
            <a:off x="2627313" y="3276600"/>
            <a:ext cx="3849687" cy="517525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xmlns="" id="{6E12D7B7-A37F-4FDE-B4AF-7008E6A6768C}"/>
              </a:ext>
            </a:extLst>
          </p:cNvPr>
          <p:cNvSpPr/>
          <p:nvPr/>
        </p:nvSpPr>
        <p:spPr>
          <a:xfrm>
            <a:off x="2627313" y="3832225"/>
            <a:ext cx="3832225" cy="517525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xmlns="" id="{157B0044-2B4B-4E3D-8E23-43A3B451B8E8}"/>
              </a:ext>
            </a:extLst>
          </p:cNvPr>
          <p:cNvSpPr/>
          <p:nvPr/>
        </p:nvSpPr>
        <p:spPr>
          <a:xfrm>
            <a:off x="2627313" y="2700338"/>
            <a:ext cx="3849687" cy="517525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28603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F046746F-4BE2-45BB-B897-4F884E2BE064}"/>
              </a:ext>
            </a:extLst>
          </p:cNvPr>
          <p:cNvSpPr/>
          <p:nvPr/>
        </p:nvSpPr>
        <p:spPr>
          <a:xfrm>
            <a:off x="0" y="220663"/>
            <a:ext cx="9180513" cy="10477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C2A51A7D-A4D9-44FA-8F4A-4FD6F3F704F2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0" name="Tytuł 6">
            <a:extLst>
              <a:ext uri="{FF2B5EF4-FFF2-40B4-BE49-F238E27FC236}">
                <a16:creationId xmlns:a16="http://schemas.microsoft.com/office/drawing/2014/main" xmlns="" id="{2DCAC96F-03D2-40CF-AEE2-02FE52973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090025" cy="1152525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700ABC85-524F-47A2-AB7D-C30426C0A2E7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271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696C6FB4-1874-426F-895A-A2097826631D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8E4D1A8E-86D2-4E5B-9255-CB4F432DB594}"/>
              </a:ext>
            </a:extLst>
          </p:cNvPr>
          <p:cNvSpPr/>
          <p:nvPr/>
        </p:nvSpPr>
        <p:spPr>
          <a:xfrm>
            <a:off x="0" y="260648"/>
            <a:ext cx="9180512" cy="1006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8517B7F-524D-44E5-859C-0A33EAC60E9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AA01B8F-9626-404F-BA26-463BBD69BCF8}"/>
              </a:ext>
            </a:extLst>
          </p:cNvPr>
          <p:cNvSpPr txBox="1"/>
          <p:nvPr/>
        </p:nvSpPr>
        <p:spPr>
          <a:xfrm>
            <a:off x="899592" y="1700808"/>
            <a:ext cx="430887" cy="4176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2491343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0261306-433C-46BF-A1DF-CE5D1D16B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8241"/>
          <a:stretch/>
        </p:blipFill>
        <p:spPr bwMode="auto">
          <a:xfrm>
            <a:off x="0" y="720482"/>
            <a:ext cx="9144000" cy="91649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84F555-4373-45C0-8966-50BA69213107}"/>
              </a:ext>
            </a:extLst>
          </p:cNvPr>
          <p:cNvSpPr/>
          <p:nvPr/>
        </p:nvSpPr>
        <p:spPr>
          <a:xfrm>
            <a:off x="1538" y="24695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6957"/>
            <a:ext cx="8229600" cy="137439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Strategia rozwoju województwa – Podkarpackie 2030</a:t>
            </a:r>
            <a:b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36" y="3212976"/>
            <a:ext cx="9093200" cy="1398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091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.stachurska\AppData\Local\Microsoft\Windows\Temporary Internet Files\Content.Outlook\UD42YJX5\kz_20130901_047_boost.jpg"/>
          <p:cNvPicPr>
            <a:picLocks noChangeAspect="1" noChangeArrowheads="1"/>
          </p:cNvPicPr>
          <p:nvPr/>
        </p:nvPicPr>
        <p:blipFill rotWithShape="1">
          <a:blip r:embed="rId2" cstate="print"/>
          <a:srcRect l="28879" t="12549" r="-5503" b="3851"/>
          <a:stretch/>
        </p:blipFill>
        <p:spPr bwMode="auto">
          <a:xfrm>
            <a:off x="-1" y="-171399"/>
            <a:ext cx="9865813" cy="7037514"/>
          </a:xfrm>
          <a:prstGeom prst="rect">
            <a:avLst/>
          </a:prstGeom>
          <a:noFill/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6234857"/>
              </p:ext>
            </p:extLst>
          </p:nvPr>
        </p:nvGraphicFramePr>
        <p:xfrm>
          <a:off x="0" y="1052736"/>
          <a:ext cx="9144000" cy="6455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DDF613A0-F271-4921-8EAB-E1B2BCC66C87}"/>
              </a:ext>
            </a:extLst>
          </p:cNvPr>
          <p:cNvSpPr/>
          <p:nvPr/>
        </p:nvSpPr>
        <p:spPr>
          <a:xfrm>
            <a:off x="2051720" y="188640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POTENCJAŁY REGIONALNE WOJEWÓDZTWA PODKARPACKIEGO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2115097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rozwój turystyki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lecznictwo uzdrowiskowe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usługi czasu wolnego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srebrna gospodarka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wytwarzanie produktów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spożywczych o wysokiej jakości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cyrkularna gospodarka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(gospodarka obiegu zamkniętego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DF929C1A-3067-41D3-A9D6-BC9305408A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559">
            <a:off x="493642" y="4625278"/>
            <a:ext cx="2889477" cy="19258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ADEAA77C-3AB7-458A-B3E4-71FE687803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50">
            <a:off x="5522312" y="4235635"/>
            <a:ext cx="3219563" cy="214583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ACF333C6-8F31-4CE8-8AEC-66FAEB033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66" y="4909581"/>
            <a:ext cx="2516827" cy="16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3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8B9CBD3-B8A8-454D-8E6E-EB49BB979170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1E8C6810-3008-42FC-BD83-34789291293E}"/>
              </a:ext>
            </a:extLst>
          </p:cNvPr>
          <p:cNvGrpSpPr/>
          <p:nvPr/>
        </p:nvGrpSpPr>
        <p:grpSpPr>
          <a:xfrm rot="472674">
            <a:off x="3159580" y="1523961"/>
            <a:ext cx="5865335" cy="3248212"/>
            <a:chOff x="-233916" y="-52217"/>
            <a:chExt cx="10313581" cy="306587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83BB6DBE-AB35-4D7B-B9AC-44FC78D6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18515" t="1" r="20085" b="-452"/>
            <a:stretch/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xmlns="" id="{08CE9DE9-B58E-44C3-9A9A-73D64E895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32756" t="1" r="1073" b="-2126"/>
            <a:stretch/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732937D3-9B41-4FD0-8F54-1041F36A7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1"/>
            <a:stretch/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xmlns="" id="{19FA8D0D-2041-41D5-8C3E-6B449A1D0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3916" y="2483235"/>
              <a:ext cx="10058400" cy="530423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xmlns="" id="{32952B69-8517-4D4D-95CB-D28A9BD5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1265" y="-52217"/>
              <a:ext cx="10058400" cy="530423"/>
            </a:xfrm>
            <a:prstGeom prst="rect">
              <a:avLst/>
            </a:prstGeom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CA48E5F-B5B7-47C6-BD38-9A909629FE2F}"/>
              </a:ext>
            </a:extLst>
          </p:cNvPr>
          <p:cNvSpPr/>
          <p:nvPr/>
        </p:nvSpPr>
        <p:spPr>
          <a:xfrm>
            <a:off x="687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2819ED-B790-4AC3-9F76-397C2F52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80250B4-ABC0-4165-9949-FAB48F2FE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28" y="1701548"/>
            <a:ext cx="3419782" cy="5472493"/>
          </a:xfrm>
        </p:spPr>
        <p:txBody>
          <a:bodyPr>
            <a:normAutofit fontScale="32500" lnSpcReduction="20000"/>
          </a:bodyPr>
          <a:lstStyle/>
          <a:p>
            <a:pPr marL="18000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71386F55-A967-45EC-AABD-4282B9202F56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720" y="4388975"/>
            <a:ext cx="4462726" cy="755736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4F19B2A-8941-4C0B-929F-B814FA8C69D7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916" y="4244204"/>
            <a:ext cx="4441810" cy="148324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4" name="Pole tekstowe 54">
            <a:extLst>
              <a:ext uri="{FF2B5EF4-FFF2-40B4-BE49-F238E27FC236}">
                <a16:creationId xmlns:a16="http://schemas.microsoft.com/office/drawing/2014/main" xmlns="" id="{9992C7A7-D653-476F-A23D-0581B3325FB5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220" y="4296343"/>
            <a:ext cx="4913777" cy="3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DIAGNOZA SYTUACJI </a:t>
            </a:r>
            <a:b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SPOŁECZNO </a:t>
            </a:r>
            <a:r>
              <a:rPr kumimoji="0" lang="pl-PL" altLang="pl-PL" sz="2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– </a:t>
            </a: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GOSPODARCZEJ </a:t>
            </a:r>
            <a:b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WOJEWÓDZTWA PODKARPACKIEGO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Pole tekstowe 57">
            <a:extLst>
              <a:ext uri="{FF2B5EF4-FFF2-40B4-BE49-F238E27FC236}">
                <a16:creationId xmlns:a16="http://schemas.microsoft.com/office/drawing/2014/main" xmlns="" id="{608B778F-F841-4ED0-8F52-13C5F65344C4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77" y="5110041"/>
            <a:ext cx="4023175" cy="323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ADB1F3F-EED1-43BE-A657-7A2BC8851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4" y="8133715"/>
            <a:ext cx="9563399" cy="13645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CA0D9F79-2E5C-4C9D-A1D0-A537BA315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614" cy="3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D537AE-D7C2-454A-BBC7-DE93AACCE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512"/>
            <a:ext cx="11066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CEEBAD-6704-4AF2-92CC-FC13269C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962"/>
            <a:ext cx="110666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pl-PL" altLang="pl-PL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pl-PL" altLang="pl-PL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7" name="Obraz 1" descr="podkarpackie">
            <a:extLst>
              <a:ext uri="{FF2B5EF4-FFF2-40B4-BE49-F238E27FC236}">
                <a16:creationId xmlns:a16="http://schemas.microsoft.com/office/drawing/2014/main" xmlns="" id="{F1291081-28F1-4195-ADC3-8BB65900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157" y="1059208"/>
            <a:ext cx="3293086" cy="10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37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679BFAF-1C00-4E9F-97C5-5B56AB63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364388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/>
              <a:t> </a:t>
            </a:r>
          </a:p>
        </p:txBody>
      </p:sp>
      <p:graphicFrame>
        <p:nvGraphicFramePr>
          <p:cNvPr id="7" name="Wykres 6" descr="opracowanie własne na podst. GUS&#10;">
            <a:extLst>
              <a:ext uri="{FF2B5EF4-FFF2-40B4-BE49-F238E27FC236}">
                <a16:creationId xmlns:a16="http://schemas.microsoft.com/office/drawing/2014/main" xmlns="" id="{F3AF43D5-3441-4E8A-9F52-08F8FDCA873C}"/>
              </a:ext>
            </a:extLst>
          </p:cNvPr>
          <p:cNvGraphicFramePr>
            <a:graphicFrameLocks/>
          </p:cNvGraphicFramePr>
          <p:nvPr/>
        </p:nvGraphicFramePr>
        <p:xfrm>
          <a:off x="-3126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xmlns="" id="{55E1476F-AB7E-4441-A703-B3A034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012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E606E0C-6657-4442-808E-536CD3DCC21E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D068FF69-DEF6-4662-A76F-E833C1A6F3A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C26551-88A4-499E-84FE-8C2B441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31046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6CD829-65D1-482B-BD03-E5A0B847F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29" y="1916831"/>
            <a:ext cx="8928992" cy="3888427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67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90DCDB7B-A83E-494F-8897-75591F173598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70A388D8-8F2B-48DF-B9B0-3FCB670E7CEC}"/>
              </a:ext>
            </a:extLst>
          </p:cNvPr>
          <p:cNvSpPr/>
          <p:nvPr/>
        </p:nvSpPr>
        <p:spPr>
          <a:xfrm>
            <a:off x="0" y="2622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913AA1-6A26-48D8-8C1E-FF91E6FC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260648"/>
            <a:ext cx="8015286" cy="1203300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1472292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77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48AD006-C1A4-45C4-BEB3-7E6FE6158250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8D2495D-F3EC-4537-9DC7-228CD3BB7771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377B84-09D2-4193-AC84-DE694003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65304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1250DA-E050-4362-A061-03BBBA39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2016"/>
            <a:ext cx="8856984" cy="440873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196975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8DC4782-BA91-4F5D-80B6-A51A80BFC9D8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A42877ED-99B2-4505-8ABC-E2C923CD0137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1A8C63-DF19-4E91-867F-ADBFC4F9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6935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5FCA5A6B-3821-4487-A8A8-AD89C2DF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73506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  <p:extLst>
      <p:ext uri="{BB962C8B-B14F-4D97-AF65-F5344CB8AC3E}">
        <p14:creationId xmlns:p14="http://schemas.microsoft.com/office/powerpoint/2010/main" val="2802036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1B63C0F-26EE-4A15-A9C5-2692D76A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260" y="476672"/>
            <a:ext cx="11051835" cy="61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703876" y="5547866"/>
            <a:ext cx="10461902" cy="1484784"/>
          </a:xfrm>
          <a:prstGeom prst="rect">
            <a:avLst/>
          </a:prstGeom>
        </p:spPr>
      </p:pic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259632" y="5547866"/>
            <a:ext cx="6400800" cy="1385814"/>
          </a:xfrm>
        </p:spPr>
        <p:txBody>
          <a:bodyPr/>
          <a:lstStyle/>
          <a:p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5976" y="-374188"/>
            <a:ext cx="10461902" cy="148478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83568" y="2612169"/>
            <a:ext cx="799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36" y="111075"/>
            <a:ext cx="792088" cy="9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9372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65A5B61-E4A3-4561-9B3B-75293F03D7E0}"/>
              </a:ext>
            </a:extLst>
          </p:cNvPr>
          <p:cNvSpPr txBox="1"/>
          <p:nvPr/>
        </p:nvSpPr>
        <p:spPr>
          <a:xfrm>
            <a:off x="647564" y="1720206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</a:rPr>
              <a:t>29.10.2018 r. </a:t>
            </a:r>
            <a:r>
              <a:rPr lang="pl-PL" dirty="0">
                <a:solidFill>
                  <a:srgbClr val="002060"/>
                </a:solidFill>
              </a:rPr>
              <a:t>Uchwała Sejmiku Województwa Podkarpackiego nr LXII/986/18 w sprawie przystąpienia do opracowania Strategii rozwoju województwa – Podkarpackie 2030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</a:rPr>
              <a:t>I kwartał 2019 r. </a:t>
            </a:r>
            <a:r>
              <a:rPr lang="pl-PL" dirty="0">
                <a:solidFill>
                  <a:srgbClr val="002060"/>
                </a:solidFill>
              </a:rPr>
              <a:t>- Wybór eksperta zewnętrznego do nadzoru merytorycznego  i powołanie Zespołu Roboczego ds. opracowania SRW 2030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</a:rPr>
              <a:t>III kwartał 2019 r.</a:t>
            </a:r>
            <a:r>
              <a:rPr lang="pl-PL" dirty="0">
                <a:solidFill>
                  <a:srgbClr val="002060"/>
                </a:solidFill>
              </a:rPr>
              <a:t> - Przyjęcie Założeń Strategii rozwoju województwa – Podkarpackie 2030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</a:rPr>
              <a:t>III kwartał 2019 r. </a:t>
            </a:r>
            <a:r>
              <a:rPr lang="pl-PL" dirty="0">
                <a:solidFill>
                  <a:srgbClr val="002060"/>
                </a:solidFill>
              </a:rPr>
              <a:t>-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dirty="0">
                <a:solidFill>
                  <a:srgbClr val="002060"/>
                </a:solidFill>
              </a:rPr>
              <a:t>Wskazanie Zespołów Zadaniowych dla poszczególnych obszarów tematycznych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</a:rPr>
              <a:t>IV kwartał 2019 r. </a:t>
            </a:r>
            <a:r>
              <a:rPr lang="pl-PL" dirty="0">
                <a:solidFill>
                  <a:srgbClr val="002060"/>
                </a:solidFill>
              </a:rPr>
              <a:t>- Opracowanie części kierunkowej </a:t>
            </a:r>
            <a:r>
              <a:rPr lang="pl-PL" i="1" dirty="0">
                <a:solidFill>
                  <a:srgbClr val="002060"/>
                </a:solidFill>
              </a:rPr>
              <a:t>Strategii</a:t>
            </a:r>
            <a:r>
              <a:rPr lang="pl-PL" dirty="0">
                <a:solidFill>
                  <a:srgbClr val="002060"/>
                </a:solidFill>
              </a:rPr>
              <a:t>, ram finansowych i scenariuszy rozwojowych województwa, ewaluacji ex-</a:t>
            </a:r>
            <a:r>
              <a:rPr lang="pl-PL" dirty="0" err="1">
                <a:solidFill>
                  <a:srgbClr val="002060"/>
                </a:solidFill>
              </a:rPr>
              <a:t>ante</a:t>
            </a:r>
            <a:r>
              <a:rPr lang="pl-PL" dirty="0">
                <a:solidFill>
                  <a:srgbClr val="002060"/>
                </a:solidFill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rgbClr val="002060"/>
                </a:solidFill>
              </a:rPr>
              <a:t> </a:t>
            </a:r>
          </a:p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04A2E735-D024-44A8-B8D3-E5D2B2B88F87}"/>
              </a:ext>
            </a:extLst>
          </p:cNvPr>
          <p:cNvSpPr/>
          <p:nvPr/>
        </p:nvSpPr>
        <p:spPr>
          <a:xfrm>
            <a:off x="0" y="5229200"/>
            <a:ext cx="4572000" cy="16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xmlns="" id="{ABBAFC63-781F-468D-88BD-B7EFCED4A277}"/>
              </a:ext>
            </a:extLst>
          </p:cNvPr>
          <p:cNvSpPr txBox="1">
            <a:spLocks/>
          </p:cNvSpPr>
          <p:nvPr/>
        </p:nvSpPr>
        <p:spPr>
          <a:xfrm>
            <a:off x="0" y="227838"/>
            <a:ext cx="9144000" cy="1019116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ETAPY PRZYGOTOWANIA STRATEGII ROZWOJU WOJEWÓDZTWA – PODKARPACKIE 2030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3226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20252CF-7381-4024-A161-95C8CBA9BFB8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80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WIZJA WOJEWÓDZTWA PODKARPACKIEGO</a:t>
            </a:r>
            <a:endParaRPr lang="pl-PL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F8DA47EF-92C3-40CC-B7AA-318D6A5B0A60}"/>
              </a:ext>
            </a:extLst>
          </p:cNvPr>
          <p:cNvCxnSpPr>
            <a:cxnSpLocks/>
          </p:cNvCxnSpPr>
          <p:nvPr/>
        </p:nvCxnSpPr>
        <p:spPr>
          <a:xfrm>
            <a:off x="3119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xmlns="" id="{428F523A-728D-4EF5-BDB9-E9368911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556" t="7169" b="21139"/>
          <a:stretch>
            <a:fillRect/>
          </a:stretch>
        </p:blipFill>
        <p:spPr bwMode="auto">
          <a:xfrm>
            <a:off x="-42302" y="1098119"/>
            <a:ext cx="9175191" cy="5715000"/>
          </a:xfrm>
          <a:prstGeom prst="rect">
            <a:avLst/>
          </a:prstGeom>
          <a:noFill/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xmlns="" id="{5FCEBA2A-F54F-4258-A0EC-4C841FB9348B}"/>
              </a:ext>
            </a:extLst>
          </p:cNvPr>
          <p:cNvSpPr/>
          <p:nvPr/>
        </p:nvSpPr>
        <p:spPr>
          <a:xfrm>
            <a:off x="426368" y="1275656"/>
            <a:ext cx="8291264" cy="26574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1" dirty="0"/>
              <a:t>W 2030 roku województwo podkarpackie to obszar innowacyjnego i zrównoważonego rozwoju gospodarczego, odpowiedzialnie wykorzystujący wewnętrzne potencjały i zapewniający wysoką jakość życia mieszkańców we wszystkich subregionach oraz lider rozwoju wśród województw makroregionu Polski Wschodniej i aktywny uczestnik relacji transgranicznych.</a:t>
            </a:r>
            <a:endParaRPr lang="pl-PL" sz="2400" dirty="0"/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3FA9EB9B-BEEA-4CD8-BC71-4C0281893183}"/>
              </a:ext>
            </a:extLst>
          </p:cNvPr>
          <p:cNvSpPr/>
          <p:nvPr/>
        </p:nvSpPr>
        <p:spPr>
          <a:xfrm>
            <a:off x="211025" y="4365104"/>
            <a:ext cx="5225071" cy="2280792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000" b="1" dirty="0"/>
          </a:p>
          <a:p>
            <a:endParaRPr lang="pl-PL" sz="2000" b="1" dirty="0"/>
          </a:p>
          <a:p>
            <a:r>
              <a:rPr lang="pl-PL" sz="2000" b="1" dirty="0"/>
              <a:t>Warunki realizacji wizji: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Potencjał finansowy interesariuszy rozwoju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Realizacja inwestycji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Dostępność transportowa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Procesy demograficzne i  społeczne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Dostępność kapitału ludzkiego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7243C830-1CDD-40F4-BAD9-AFA8C68D2703}"/>
              </a:ext>
            </a:extLst>
          </p:cNvPr>
          <p:cNvSpPr/>
          <p:nvPr/>
        </p:nvSpPr>
        <p:spPr>
          <a:xfrm>
            <a:off x="1" y="-1"/>
            <a:ext cx="9176258" cy="68333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91DB08-68F9-40CD-9FEC-CCCA71036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/>
          <a:stretch/>
        </p:blipFill>
        <p:spPr bwMode="auto">
          <a:xfrm rot="21122859">
            <a:off x="-397692" y="903372"/>
            <a:ext cx="5746576" cy="39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DDCBC97-10DA-43CE-AC7C-A01E8EAD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986332" cy="29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5CCA590-1C5B-49CB-B8FB-5F734C83C272}"/>
              </a:ext>
            </a:extLst>
          </p:cNvPr>
          <p:cNvSpPr/>
          <p:nvPr/>
        </p:nvSpPr>
        <p:spPr>
          <a:xfrm rot="21445012">
            <a:off x="-217516" y="843036"/>
            <a:ext cx="4960368" cy="5954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Spotkanie Zespołów Zadaniowych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BFCCFE2A-E58D-4DE5-81A8-5DBA9661847F}"/>
              </a:ext>
            </a:extLst>
          </p:cNvPr>
          <p:cNvSpPr/>
          <p:nvPr/>
        </p:nvSpPr>
        <p:spPr>
          <a:xfrm>
            <a:off x="4215891" y="3212610"/>
            <a:ext cx="4960368" cy="5954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WARSZTATY Zespołu Roboczego</a:t>
            </a:r>
          </a:p>
        </p:txBody>
      </p:sp>
      <p:pic>
        <p:nvPicPr>
          <p:cNvPr id="13" name="Obraz 2">
            <a:extLst>
              <a:ext uri="{FF2B5EF4-FFF2-40B4-BE49-F238E27FC236}">
                <a16:creationId xmlns:a16="http://schemas.microsoft.com/office/drawing/2014/main" xmlns="" id="{19B1E8E4-ACC2-479C-938F-23F92F74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85" y="3820376"/>
            <a:ext cx="3672408" cy="244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2642BE9-D59F-43B3-950F-731016228BB9}"/>
              </a:ext>
            </a:extLst>
          </p:cNvPr>
          <p:cNvSpPr/>
          <p:nvPr/>
        </p:nvSpPr>
        <p:spPr>
          <a:xfrm>
            <a:off x="5495833" y="5373216"/>
            <a:ext cx="4046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W roku 2030 województwo podkarpackie jest (będzie)....". </a:t>
            </a:r>
            <a:endParaRPr lang="pl-PL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4E11FAF-930A-4AC5-AFCE-0382E428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25">
            <a:off x="613532" y="3924404"/>
            <a:ext cx="3995936" cy="26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23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F37450F-4615-4703-9243-3B4B74DCB2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34684" r="31955" b="-1"/>
          <a:stretch/>
        </p:blipFill>
        <p:spPr>
          <a:xfrm>
            <a:off x="-8505" y="-531440"/>
            <a:ext cx="9134336" cy="656061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119AB780-5834-4652-AC65-5546FBAFAD0A}"/>
              </a:ext>
            </a:extLst>
          </p:cNvPr>
          <p:cNvGrpSpPr/>
          <p:nvPr/>
        </p:nvGrpSpPr>
        <p:grpSpPr>
          <a:xfrm>
            <a:off x="-8505" y="5559271"/>
            <a:ext cx="9144000" cy="1052736"/>
            <a:chOff x="-9560" y="2718751"/>
            <a:chExt cx="9046056" cy="540540"/>
          </a:xfrm>
        </p:grpSpPr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xmlns="" id="{63A336CE-04A3-4285-B6B9-83BADFF562BE}"/>
                </a:ext>
              </a:extLst>
            </p:cNvPr>
            <p:cNvSpPr/>
            <p:nvPr/>
          </p:nvSpPr>
          <p:spPr>
            <a:xfrm>
              <a:off x="0" y="2718751"/>
              <a:ext cx="9036496" cy="5405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rostokąt: zaokrąglone rogi 4">
              <a:extLst>
                <a:ext uri="{FF2B5EF4-FFF2-40B4-BE49-F238E27FC236}">
                  <a16:creationId xmlns:a16="http://schemas.microsoft.com/office/drawing/2014/main" xmlns="" id="{DD4EA1D9-4AE3-4C7B-8199-33D72BD2649F}"/>
                </a:ext>
              </a:extLst>
            </p:cNvPr>
            <p:cNvSpPr txBox="1"/>
            <p:nvPr/>
          </p:nvSpPr>
          <p:spPr>
            <a:xfrm>
              <a:off x="-9560" y="2767844"/>
              <a:ext cx="9019669" cy="4650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wysoki kapitał społeczny regionu,</a:t>
              </a:r>
            </a:p>
            <a:p>
              <a:pPr marL="0" marR="0" lvl="0" indent="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wysokie poziomy partycypacji społeczeństwa w wyborach,</a:t>
              </a:r>
            </a:p>
            <a:p>
              <a:pPr marL="0" marR="0" lvl="0" indent="0" algn="just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nasycenie województwa organizacjami pozarządowymi,</a:t>
              </a: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DDF613A0-F271-4921-8EAB-E1B2BCC66C87}"/>
              </a:ext>
            </a:extLst>
          </p:cNvPr>
          <p:cNvSpPr/>
          <p:nvPr/>
        </p:nvSpPr>
        <p:spPr>
          <a:xfrm>
            <a:off x="1331640" y="51388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POTENCJAŁY REGIONALNE WOJEWÓDZTWA PODKARPACKIEGO c.d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ACA07142-11D5-4901-A36B-57363AB64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781">
            <a:off x="0" y="2695225"/>
            <a:ext cx="3970812" cy="26472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4A24B68-B7B7-4990-86DB-4577443F3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24944"/>
            <a:ext cx="3499284" cy="23328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94E8B4D-FE55-4C9C-AB4D-4A81702958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22249"/>
            <a:ext cx="3264403" cy="21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09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oliniowy 8">
            <a:extLst>
              <a:ext uri="{FF2B5EF4-FFF2-40B4-BE49-F238E27FC236}">
                <a16:creationId xmlns:a16="http://schemas.microsoft.com/office/drawing/2014/main" xmlns="" id="{31D7A0C6-DE43-432B-8D43-ECF075162969}"/>
              </a:ext>
            </a:extLst>
          </p:cNvPr>
          <p:cNvCxnSpPr/>
          <p:nvPr/>
        </p:nvCxnSpPr>
        <p:spPr>
          <a:xfrm>
            <a:off x="4356100" y="5832475"/>
            <a:ext cx="4679950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5164A73-B94F-4B1E-ADAA-6E1A0A191CD3}"/>
              </a:ext>
            </a:extLst>
          </p:cNvPr>
          <p:cNvPicPr/>
          <p:nvPr/>
        </p:nvPicPr>
        <p:blipFill>
          <a:blip r:embed="rId2" cstate="print"/>
          <a:srcRect l="15081" t="13002" r="15105" b="7836"/>
          <a:stretch>
            <a:fillRect/>
          </a:stretch>
        </p:blipFill>
        <p:spPr bwMode="auto">
          <a:xfrm>
            <a:off x="0" y="260648"/>
            <a:ext cx="903605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411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8B30A696-928C-4E76-9544-431D6033871A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xmlns="" id="{E5EA416A-8B00-4066-AC02-763637B13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808"/>
            <a:ext cx="9144000" cy="56981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EFC98CC-3776-486D-8AAB-09E3270A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188640"/>
            <a:ext cx="8229600" cy="1152128"/>
          </a:xfrm>
        </p:spPr>
        <p:txBody>
          <a:bodyPr>
            <a:no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1410051F-2E9D-409E-B066-1C88E6A37A25}"/>
              </a:ext>
            </a:extLst>
          </p:cNvPr>
          <p:cNvCxnSpPr>
            <a:cxnSpLocks/>
          </p:cNvCxnSpPr>
          <p:nvPr/>
        </p:nvCxnSpPr>
        <p:spPr>
          <a:xfrm>
            <a:off x="0" y="1145744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>
            <a:extLst>
              <a:ext uri="{FF2B5EF4-FFF2-40B4-BE49-F238E27FC236}">
                <a16:creationId xmlns:a16="http://schemas.microsoft.com/office/drawing/2014/main" xmlns="" id="{27BA1E28-A872-449B-81D8-FFDBCB4D33E2}"/>
              </a:ext>
            </a:extLst>
          </p:cNvPr>
          <p:cNvSpPr txBox="1">
            <a:spLocks/>
          </p:cNvSpPr>
          <p:nvPr/>
        </p:nvSpPr>
        <p:spPr>
          <a:xfrm>
            <a:off x="457200" y="16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CEL GŁÓWNY </a:t>
            </a:r>
            <a:r>
              <a:rPr lang="pl-PL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STRATEGII</a:t>
            </a:r>
            <a:endParaRPr lang="pl-PL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xmlns="" id="{69415725-8148-4577-BECF-E2DD92032F1A}"/>
              </a:ext>
            </a:extLst>
          </p:cNvPr>
          <p:cNvSpPr/>
          <p:nvPr/>
        </p:nvSpPr>
        <p:spPr>
          <a:xfrm>
            <a:off x="494546" y="1331640"/>
            <a:ext cx="8291264" cy="270524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1" dirty="0"/>
              <a:t>Odpowiedzialne i efektywne wykorzystanie zasobów </a:t>
            </a:r>
            <a:r>
              <a:rPr lang="pl-PL" sz="2400" b="1" i="1" dirty="0" err="1"/>
              <a:t>endo</a:t>
            </a:r>
            <a:r>
              <a:rPr lang="pl-PL" sz="2400" b="1" i="1" dirty="0"/>
              <a:t>- </a:t>
            </a:r>
          </a:p>
          <a:p>
            <a:pPr algn="ctr"/>
            <a:r>
              <a:rPr lang="pl-PL" sz="2400" b="1" i="1" dirty="0"/>
              <a:t>i egzogenicznych regionu, zapewniające trwały, zrównoważony i terytorialnie równomierny rozwój gospodarczy oraz wysoką jakość życia mieszkańców województwa</a:t>
            </a:r>
            <a:endParaRPr lang="pl-PL" sz="2400" dirty="0"/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C540B348-8F7A-4B55-84E0-E75EDC4A3CFE}"/>
              </a:ext>
            </a:extLst>
          </p:cNvPr>
          <p:cNvSpPr/>
          <p:nvPr/>
        </p:nvSpPr>
        <p:spPr>
          <a:xfrm>
            <a:off x="78133" y="4623272"/>
            <a:ext cx="2934412" cy="1648341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u="sng" dirty="0">
                <a:solidFill>
                  <a:schemeClr val="bg1"/>
                </a:solidFill>
              </a:rPr>
              <a:t>Cel realizowany poprzez:</a:t>
            </a:r>
          </a:p>
          <a:p>
            <a:r>
              <a:rPr lang="pl-PL" b="1" dirty="0">
                <a:solidFill>
                  <a:schemeClr val="bg1"/>
                </a:solidFill>
              </a:rPr>
              <a:t>5 obszarów tematycznych</a:t>
            </a:r>
          </a:p>
          <a:p>
            <a:r>
              <a:rPr lang="pl-PL" b="1" dirty="0">
                <a:solidFill>
                  <a:schemeClr val="bg1"/>
                </a:solidFill>
              </a:rPr>
              <a:t>28 priorytetów</a:t>
            </a:r>
          </a:p>
          <a:p>
            <a:r>
              <a:rPr lang="pl-PL" b="1" dirty="0">
                <a:solidFill>
                  <a:schemeClr val="bg1"/>
                </a:solidFill>
              </a:rPr>
              <a:t>79 kierunków działań </a:t>
            </a:r>
          </a:p>
        </p:txBody>
      </p:sp>
    </p:spTree>
    <p:extLst>
      <p:ext uri="{BB962C8B-B14F-4D97-AF65-F5344CB8AC3E}">
        <p14:creationId xmlns:p14="http://schemas.microsoft.com/office/powerpoint/2010/main" val="1956047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78219057-60D8-41E9-8C15-9BA8ABB69ED6}"/>
              </a:ext>
            </a:extLst>
          </p:cNvPr>
          <p:cNvSpPr/>
          <p:nvPr/>
        </p:nvSpPr>
        <p:spPr>
          <a:xfrm>
            <a:off x="-9475" y="40893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6" y="268644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700" b="1" dirty="0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r>
              <a:rPr lang="pl-PL" dirty="0"/>
              <a:t/>
            </a:r>
            <a:br>
              <a:rPr lang="pl-PL" dirty="0"/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984CEF26-2471-4E71-88E9-EACEE83F2B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782583"/>
              </p:ext>
            </p:extLst>
          </p:nvPr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AF64AD7-C641-4299-838B-26DBB512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639380"/>
              </p:ext>
            </p:extLst>
          </p:nvPr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92723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021B2125-4D6F-40BA-A560-5A724244EFC6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4BC649E8-AF1D-4C81-B846-16808BF4C5BA}"/>
              </a:ext>
            </a:extLst>
          </p:cNvPr>
          <p:cNvSpPr/>
          <p:nvPr/>
        </p:nvSpPr>
        <p:spPr>
          <a:xfrm>
            <a:off x="0" y="26864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Rounded Rectangle 28"/>
          <p:cNvSpPr/>
          <p:nvPr/>
        </p:nvSpPr>
        <p:spPr>
          <a:xfrm>
            <a:off x="498528" y="1153263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lvl="2"/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1532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53050" y="4060041"/>
            <a:ext cx="8352927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lvl="2"/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060041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51312" y="5022167"/>
            <a:ext cx="8352926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lvl="2"/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02396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xmlns="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85" y="63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OBSZARÓW TEMATYCZNYCH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80F3BF96-2AAF-4FB2-8CEB-6A69DAE02FD0}"/>
              </a:ext>
            </a:extLst>
          </p:cNvPr>
          <p:cNvSpPr/>
          <p:nvPr/>
        </p:nvSpPr>
        <p:spPr>
          <a:xfrm>
            <a:off x="518855" y="2125589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lvl="2"/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9B07EDF1-CE26-4729-A434-28B9D068F90C}"/>
              </a:ext>
            </a:extLst>
          </p:cNvPr>
          <p:cNvSpPr/>
          <p:nvPr/>
        </p:nvSpPr>
        <p:spPr>
          <a:xfrm>
            <a:off x="218569" y="2115389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FCA48B64-63DB-485B-9153-A7DDFD1C0B01}"/>
              </a:ext>
            </a:extLst>
          </p:cNvPr>
          <p:cNvSpPr/>
          <p:nvPr/>
        </p:nvSpPr>
        <p:spPr>
          <a:xfrm>
            <a:off x="512391" y="3087715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lvl="2"/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269D13FF-433E-4FBB-A827-59DFB945DD5F}"/>
              </a:ext>
            </a:extLst>
          </p:cNvPr>
          <p:cNvSpPr/>
          <p:nvPr/>
        </p:nvSpPr>
        <p:spPr>
          <a:xfrm>
            <a:off x="218569" y="309791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AF2EA962-23E8-4242-A981-5E6DD28F6BF6}"/>
              </a:ext>
            </a:extLst>
          </p:cNvPr>
          <p:cNvCxnSpPr>
            <a:cxnSpLocks/>
          </p:cNvCxnSpPr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50ACF7F-1292-4D37-A65A-83861732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1" y="1122834"/>
            <a:ext cx="9143999" cy="5715000"/>
          </a:xfrm>
        </p:spPr>
      </p:pic>
    </p:spTree>
    <p:extLst>
      <p:ext uri="{BB962C8B-B14F-4D97-AF65-F5344CB8AC3E}">
        <p14:creationId xmlns:p14="http://schemas.microsoft.com/office/powerpoint/2010/main" val="1480688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51A4E62A-85E4-4FC6-A8DF-A51382114BBB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6" name="Diagram 5"/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xmlns="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xmlns="" id="{C0D35D88-ECE2-4C6A-9C1E-EC40FAFD8CEE}"/>
              </a:ext>
            </a:extLst>
          </p:cNvPr>
          <p:cNvSpPr/>
          <p:nvPr/>
        </p:nvSpPr>
        <p:spPr>
          <a:xfrm>
            <a:off x="1043608" y="1404410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xmlns="" id="{D596D6D0-5E62-40D7-BE1A-8FB8EC3FC2AB}"/>
              </a:ext>
            </a:extLst>
          </p:cNvPr>
          <p:cNvSpPr/>
          <p:nvPr/>
        </p:nvSpPr>
        <p:spPr>
          <a:xfrm>
            <a:off x="1043608" y="2538867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5A5FD850-CD44-4099-B65B-B56FFBCC4F7C}"/>
              </a:ext>
            </a:extLst>
          </p:cNvPr>
          <p:cNvSpPr/>
          <p:nvPr/>
        </p:nvSpPr>
        <p:spPr>
          <a:xfrm>
            <a:off x="1043608" y="3673324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67907CF5-B8DB-40F8-B4A0-9AD038096C3C}"/>
              </a:ext>
            </a:extLst>
          </p:cNvPr>
          <p:cNvSpPr/>
          <p:nvPr/>
        </p:nvSpPr>
        <p:spPr>
          <a:xfrm>
            <a:off x="1043608" y="4699109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1.4.</a:t>
            </a:r>
          </a:p>
        </p:txBody>
      </p:sp>
    </p:spTree>
    <p:extLst>
      <p:ext uri="{BB962C8B-B14F-4D97-AF65-F5344CB8AC3E}">
        <p14:creationId xmlns:p14="http://schemas.microsoft.com/office/powerpoint/2010/main" val="774968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xmlns="" id="{1F16526F-A85E-485B-B487-492DB2653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r="2335" b="1463"/>
          <a:stretch/>
        </p:blipFill>
        <p:spPr>
          <a:xfrm>
            <a:off x="0" y="1143000"/>
            <a:ext cx="9143999" cy="5805264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C905D41A-6913-44D3-BAF6-FB96CB8BC653}"/>
              </a:ext>
            </a:extLst>
          </p:cNvPr>
          <p:cNvCxnSpPr>
            <a:cxnSpLocks/>
          </p:cNvCxnSpPr>
          <p:nvPr/>
        </p:nvCxnSpPr>
        <p:spPr>
          <a:xfrm>
            <a:off x="0" y="11289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78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2EE017C-04F6-4453-964D-50EA3EC02156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84802192"/>
              </p:ext>
            </p:extLst>
          </p:nvPr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0D63538-88BD-4B70-A021-9E4F9CFB3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664657"/>
              </p:ext>
            </p:extLst>
          </p:nvPr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044728E9-86E6-4D2E-8440-3329BE15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latin typeface="Arial" pitchFamily="34" charset="0"/>
                <a:cs typeface="Arial" pitchFamily="34" charset="0"/>
              </a:rPr>
              <a:t>2. KAPITAŁ LUDZKI I SPOŁECZNY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BF08C012-02A3-4E2B-8B2B-8C43522487FD}"/>
              </a:ext>
            </a:extLst>
          </p:cNvPr>
          <p:cNvSpPr/>
          <p:nvPr/>
        </p:nvSpPr>
        <p:spPr>
          <a:xfrm>
            <a:off x="246866" y="19185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0D94C4C0-7395-4DFD-B870-7890F32009B2}"/>
              </a:ext>
            </a:extLst>
          </p:cNvPr>
          <p:cNvSpPr/>
          <p:nvPr/>
        </p:nvSpPr>
        <p:spPr>
          <a:xfrm>
            <a:off x="244377" y="286143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5EC96EA9-2F2B-49BE-A23A-C1C64E531206}"/>
              </a:ext>
            </a:extLst>
          </p:cNvPr>
          <p:cNvSpPr/>
          <p:nvPr/>
        </p:nvSpPr>
        <p:spPr>
          <a:xfrm>
            <a:off x="246866" y="380432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92EF5152-5BBC-406B-AE84-33DC2F295CFA}"/>
              </a:ext>
            </a:extLst>
          </p:cNvPr>
          <p:cNvSpPr/>
          <p:nvPr/>
        </p:nvSpPr>
        <p:spPr>
          <a:xfrm>
            <a:off x="246866" y="470262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DD6F1ED2-5503-42E2-8EDB-5E9CE4B5C3F1}"/>
              </a:ext>
            </a:extLst>
          </p:cNvPr>
          <p:cNvSpPr/>
          <p:nvPr/>
        </p:nvSpPr>
        <p:spPr>
          <a:xfrm>
            <a:off x="4618053" y="1936501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E69EA99E-CE9A-4505-8E85-82A6AF05AB8D}"/>
              </a:ext>
            </a:extLst>
          </p:cNvPr>
          <p:cNvSpPr/>
          <p:nvPr/>
        </p:nvSpPr>
        <p:spPr>
          <a:xfrm>
            <a:off x="4644008" y="28406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xmlns="" id="{45BE9A5A-D26C-4927-AF5F-017A954C8B6E}"/>
              </a:ext>
            </a:extLst>
          </p:cNvPr>
          <p:cNvSpPr/>
          <p:nvPr/>
        </p:nvSpPr>
        <p:spPr>
          <a:xfrm>
            <a:off x="4644008" y="377928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/>
                </a:solidFill>
                <a:latin typeface="Arial Black" pitchFamily="34" charset="0"/>
              </a:rPr>
              <a:t>2.7.</a:t>
            </a:r>
          </a:p>
        </p:txBody>
      </p:sp>
    </p:spTree>
    <p:extLst>
      <p:ext uri="{BB962C8B-B14F-4D97-AF65-F5344CB8AC3E}">
        <p14:creationId xmlns:p14="http://schemas.microsoft.com/office/powerpoint/2010/main" val="3311353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xmlns="" id="{3BD6ABF5-F7B4-41A0-816A-92424979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0" y="1143000"/>
            <a:ext cx="9144000" cy="5819433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11F257C9-1E25-4B02-B588-48B9CAECA81F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94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76A02B6C-E097-4EA2-A55A-77D1507AC217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28363763"/>
              </p:ext>
            </p:extLst>
          </p:nvPr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0BD6C332-6074-4220-9EA8-603746BD37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8068977"/>
              </p:ext>
            </p:extLst>
          </p:nvPr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6BCD2457-28A8-4912-BF72-95118D8FF2F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3. INFRASTRUKTURA DLA ZRÓWNOWAŻONEGO ROZWOJU</a:t>
            </a:r>
          </a:p>
          <a:p>
            <a:r>
              <a:rPr lang="pl-PL" sz="2200" b="1" dirty="0">
                <a:latin typeface="Arial" pitchFamily="34" charset="0"/>
                <a:cs typeface="Arial" pitchFamily="34" charset="0"/>
              </a:rPr>
              <a:t> I ŚRODOWISKA</a:t>
            </a:r>
          </a:p>
          <a:p>
            <a:r>
              <a:rPr lang="pl-PL" sz="1900" dirty="0"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4CA4EF2F-4A61-40C7-A978-0342A0DEF128}"/>
              </a:ext>
            </a:extLst>
          </p:cNvPr>
          <p:cNvSpPr/>
          <p:nvPr/>
        </p:nvSpPr>
        <p:spPr>
          <a:xfrm>
            <a:off x="157863" y="151196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E99BBC89-1B07-4F89-8C64-F5C5A4F4EA42}"/>
              </a:ext>
            </a:extLst>
          </p:cNvPr>
          <p:cNvSpPr/>
          <p:nvPr/>
        </p:nvSpPr>
        <p:spPr>
          <a:xfrm>
            <a:off x="4448842" y="477010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05D69180-D1D8-4000-9969-C6E2507C06D9}"/>
              </a:ext>
            </a:extLst>
          </p:cNvPr>
          <p:cNvSpPr/>
          <p:nvPr/>
        </p:nvSpPr>
        <p:spPr>
          <a:xfrm>
            <a:off x="213189" y="3802477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AB7FEEF7-236E-4D96-9B78-E8D4DFBD200A}"/>
              </a:ext>
            </a:extLst>
          </p:cNvPr>
          <p:cNvSpPr/>
          <p:nvPr/>
        </p:nvSpPr>
        <p:spPr>
          <a:xfrm>
            <a:off x="157863" y="249111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A6194A2B-960A-4C4E-A553-A32BBDCEEA07}"/>
              </a:ext>
            </a:extLst>
          </p:cNvPr>
          <p:cNvSpPr/>
          <p:nvPr/>
        </p:nvSpPr>
        <p:spPr>
          <a:xfrm>
            <a:off x="4448842" y="169048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46A8BC70-85D9-4ED7-A59D-102225813E58}"/>
              </a:ext>
            </a:extLst>
          </p:cNvPr>
          <p:cNvSpPr/>
          <p:nvPr/>
        </p:nvSpPr>
        <p:spPr>
          <a:xfrm>
            <a:off x="4448842" y="262920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7B9E34F9-8283-4384-B3DE-5B195FC5A5C5}"/>
              </a:ext>
            </a:extLst>
          </p:cNvPr>
          <p:cNvSpPr/>
          <p:nvPr/>
        </p:nvSpPr>
        <p:spPr>
          <a:xfrm>
            <a:off x="4448842" y="373355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3.7.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xmlns="" id="{BA6C4369-3C60-4659-B904-81106C82F423}"/>
              </a:ext>
            </a:extLst>
          </p:cNvPr>
          <p:cNvGrpSpPr/>
          <p:nvPr/>
        </p:nvGrpSpPr>
        <p:grpSpPr>
          <a:xfrm>
            <a:off x="566244" y="4941871"/>
            <a:ext cx="3747261" cy="1304753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xmlns="" id="{95DB52DE-2441-43FA-8E61-874832982D88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xmlns="" id="{F9755C3F-04C4-4EC9-9021-664FA5A88259}"/>
                </a:ext>
              </a:extLst>
            </p:cNvPr>
            <p:cNvSpPr txBox="1"/>
            <p:nvPr/>
          </p:nvSpPr>
          <p:spPr>
            <a:xfrm rot="21600000">
              <a:off x="1376476" y="2010200"/>
              <a:ext cx="3421073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46" tIns="57150" rIns="106680" bIns="57150" numCol="1" spcCol="1270" anchor="ctr" anchorCtr="0">
              <a:noAutofit/>
            </a:bodyPr>
            <a:lstStyle/>
            <a:p>
              <a:pPr lvl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5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Rozwój infrastruktury informacyjno-komunikacyjnej w regionie</a:t>
              </a:r>
              <a:endParaRPr lang="pl-PL" sz="15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xmlns="" id="{A9EBC3B0-BFF8-460B-89C3-A56341FAB790}"/>
              </a:ext>
            </a:extLst>
          </p:cNvPr>
          <p:cNvSpPr/>
          <p:nvPr/>
        </p:nvSpPr>
        <p:spPr>
          <a:xfrm>
            <a:off x="159068" y="512507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3.4.</a:t>
            </a:r>
          </a:p>
        </p:txBody>
      </p:sp>
    </p:spTree>
    <p:extLst>
      <p:ext uri="{BB962C8B-B14F-4D97-AF65-F5344CB8AC3E}">
        <p14:creationId xmlns:p14="http://schemas.microsoft.com/office/powerpoint/2010/main" val="405300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.stachurska\AppData\Local\Microsoft\Windows\Temporary Internet Files\Content.Outlook\UD42YJX5\droga.jpg"/>
          <p:cNvPicPr>
            <a:picLocks noChangeAspect="1" noChangeArrowheads="1"/>
          </p:cNvPicPr>
          <p:nvPr/>
        </p:nvPicPr>
        <p:blipFill rotWithShape="1">
          <a:blip r:embed="rId2" cstate="print"/>
          <a:srcRect l="5556" t="7169" r="19141" b="21139"/>
          <a:stretch/>
        </p:blipFill>
        <p:spPr bwMode="auto">
          <a:xfrm>
            <a:off x="-27063" y="24776"/>
            <a:ext cx="9161495" cy="7156917"/>
          </a:xfrm>
          <a:prstGeom prst="rect">
            <a:avLst/>
          </a:prstGeom>
          <a:noFill/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F9253266-5E57-4D4B-A1B9-3DCE153DF37D}"/>
              </a:ext>
            </a:extLst>
          </p:cNvPr>
          <p:cNvGrpSpPr/>
          <p:nvPr/>
        </p:nvGrpSpPr>
        <p:grpSpPr>
          <a:xfrm>
            <a:off x="9568" y="1026321"/>
            <a:ext cx="4139952" cy="1728192"/>
            <a:chOff x="0" y="3444871"/>
            <a:chExt cx="9036496" cy="720080"/>
          </a:xfrm>
        </p:grpSpPr>
        <p:sp>
          <p:nvSpPr>
            <p:cNvPr id="3" name="Prostokąt: zaokrąglone rogi 12">
              <a:extLst>
                <a:ext uri="{FF2B5EF4-FFF2-40B4-BE49-F238E27FC236}">
                  <a16:creationId xmlns:a16="http://schemas.microsoft.com/office/drawing/2014/main" xmlns="" id="{89090AFF-72CD-4D98-8356-31073696F413}"/>
                </a:ext>
              </a:extLst>
            </p:cNvPr>
            <p:cNvSpPr/>
            <p:nvPr/>
          </p:nvSpPr>
          <p:spPr>
            <a:xfrm>
              <a:off x="0" y="3444871"/>
              <a:ext cx="9036496" cy="7200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rostokąt: zaokrąglone rogi 6">
              <a:extLst>
                <a:ext uri="{FF2B5EF4-FFF2-40B4-BE49-F238E27FC236}">
                  <a16:creationId xmlns:a16="http://schemas.microsoft.com/office/drawing/2014/main" xmlns="" id="{0BAA4269-D9C7-4E0B-9231-00B39FABB9C0}"/>
                </a:ext>
              </a:extLst>
            </p:cNvPr>
            <p:cNvSpPr txBox="1"/>
            <p:nvPr/>
          </p:nvSpPr>
          <p:spPr>
            <a:xfrm>
              <a:off x="39410" y="3444871"/>
              <a:ext cx="8957679" cy="6480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umiarkowana konwergencja wewnątrzregionalna w układzie powiatowym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niski udział rolnictwa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 gospodarce regionu sprzyja dynamice procesów rozwojowych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 skali województwa, kraju i UE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0B247E6-76C5-4DA2-AA1F-B8DA5635E9FD}"/>
              </a:ext>
            </a:extLst>
          </p:cNvPr>
          <p:cNvGrpSpPr/>
          <p:nvPr/>
        </p:nvGrpSpPr>
        <p:grpSpPr>
          <a:xfrm>
            <a:off x="45677" y="3030846"/>
            <a:ext cx="4139952" cy="1204433"/>
            <a:chOff x="0" y="4256277"/>
            <a:chExt cx="9036496" cy="900214"/>
          </a:xfrm>
        </p:grpSpPr>
        <p:sp>
          <p:nvSpPr>
            <p:cNvPr id="6" name="Prostokąt: zaokrąglone rogi 10">
              <a:extLst>
                <a:ext uri="{FF2B5EF4-FFF2-40B4-BE49-F238E27FC236}">
                  <a16:creationId xmlns:a16="http://schemas.microsoft.com/office/drawing/2014/main" xmlns="" id="{4F8B1F4B-1173-4956-A713-D16BA88F7D79}"/>
                </a:ext>
              </a:extLst>
            </p:cNvPr>
            <p:cNvSpPr/>
            <p:nvPr/>
          </p:nvSpPr>
          <p:spPr>
            <a:xfrm>
              <a:off x="0" y="4280960"/>
              <a:ext cx="9036496" cy="8755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rostokąt: zaokrąglone rogi 8">
              <a:extLst>
                <a:ext uri="{FF2B5EF4-FFF2-40B4-BE49-F238E27FC236}">
                  <a16:creationId xmlns:a16="http://schemas.microsoft.com/office/drawing/2014/main" xmlns="" id="{9723A847-1982-46B0-B995-148B5BE013B6}"/>
                </a:ext>
              </a:extLst>
            </p:cNvPr>
            <p:cNvSpPr txBox="1"/>
            <p:nvPr/>
          </p:nvSpPr>
          <p:spPr>
            <a:xfrm>
              <a:off x="39407" y="4256277"/>
              <a:ext cx="8957679" cy="782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miejska sieć osadnicza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sprzyja rozwojowi społeczno-gospodarczemu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BB930CF8-BE8E-456D-A52E-716A34691CBE}"/>
              </a:ext>
            </a:extLst>
          </p:cNvPr>
          <p:cNvGrpSpPr/>
          <p:nvPr/>
        </p:nvGrpSpPr>
        <p:grpSpPr>
          <a:xfrm>
            <a:off x="0" y="4554910"/>
            <a:ext cx="4149520" cy="1584176"/>
            <a:chOff x="0" y="5223668"/>
            <a:chExt cx="9057381" cy="807300"/>
          </a:xfrm>
        </p:grpSpPr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xmlns="" id="{E6DE437A-A616-481F-BB2F-3C2DC9E830D6}"/>
                </a:ext>
              </a:extLst>
            </p:cNvPr>
            <p:cNvSpPr/>
            <p:nvPr/>
          </p:nvSpPr>
          <p:spPr>
            <a:xfrm>
              <a:off x="0" y="5223668"/>
              <a:ext cx="9036496" cy="8073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: zaokrąglone rogi 10">
              <a:extLst>
                <a:ext uri="{FF2B5EF4-FFF2-40B4-BE49-F238E27FC236}">
                  <a16:creationId xmlns:a16="http://schemas.microsoft.com/office/drawing/2014/main" xmlns="" id="{DB4FB034-B0D5-497A-990E-5D1EC908C6C9}"/>
                </a:ext>
              </a:extLst>
            </p:cNvPr>
            <p:cNvSpPr txBox="1"/>
            <p:nvPr/>
          </p:nvSpPr>
          <p:spPr>
            <a:xfrm>
              <a:off x="99702" y="5245733"/>
              <a:ext cx="8957679" cy="728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położenie wzdłuż zewnętrznych granic UE jako bodziec rozwojowy dla województwa podkarpackiego </a:t>
              </a:r>
              <a:b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 kierunku relacji z Ukrainą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DDF613A0-F271-4921-8EAB-E1B2BCC66C87}"/>
              </a:ext>
            </a:extLst>
          </p:cNvPr>
          <p:cNvSpPr/>
          <p:nvPr/>
        </p:nvSpPr>
        <p:spPr>
          <a:xfrm>
            <a:off x="647564" y="188640"/>
            <a:ext cx="8172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POTENCJAŁY REGIONALNE WOJEWÓDZTWA PODKARPACKIEGO c.d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AE6CDF15-5040-417E-B866-967191A6857E}"/>
              </a:ext>
            </a:extLst>
          </p:cNvPr>
          <p:cNvCxnSpPr/>
          <p:nvPr/>
        </p:nvCxnSpPr>
        <p:spPr>
          <a:xfrm>
            <a:off x="647564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55D626CC-CB95-466F-8888-ECAE454C8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02" y="3603235"/>
            <a:ext cx="2855740" cy="190335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52363FEE-A971-4EDF-8206-5274F4E68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91" y="1096887"/>
            <a:ext cx="2811174" cy="18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3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B9C291BF-59BD-4BF4-9914-A2303CFD7D94}"/>
              </a:ext>
            </a:extLst>
          </p:cNvPr>
          <p:cNvCxnSpPr/>
          <p:nvPr/>
        </p:nvCxnSpPr>
        <p:spPr>
          <a:xfrm>
            <a:off x="647564" y="1052736"/>
            <a:ext cx="784887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xmlns="" id="{107AABB2-7BFF-4233-920E-1075F2D6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70"/>
          <a:stretch/>
        </p:blipFill>
        <p:spPr>
          <a:xfrm>
            <a:off x="-180528" y="1071811"/>
            <a:ext cx="11161240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A2528AEB-EA80-460C-9DE8-813B709A7189}"/>
              </a:ext>
            </a:extLst>
          </p:cNvPr>
          <p:cNvCxnSpPr>
            <a:cxnSpLocks/>
          </p:cNvCxnSpPr>
          <p:nvPr/>
        </p:nvCxnSpPr>
        <p:spPr>
          <a:xfrm>
            <a:off x="0" y="1067247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00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8C6CA1F4-B608-4490-B197-2744D5573A2E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4635861"/>
              </p:ext>
            </p:extLst>
          </p:nvPr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latin typeface="Arial" pitchFamily="34" charset="0"/>
                <a:cs typeface="Arial" pitchFamily="34" charset="0"/>
              </a:rPr>
              <a:t>4. DOSTĘPNOŚĆ USŁUG</a:t>
            </a:r>
          </a:p>
          <a:p>
            <a:r>
              <a:rPr lang="pl-PL" sz="1800" dirty="0"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0B19D025-EED0-4D49-906F-536AB4C4295B}"/>
              </a:ext>
            </a:extLst>
          </p:cNvPr>
          <p:cNvSpPr/>
          <p:nvPr/>
        </p:nvSpPr>
        <p:spPr>
          <a:xfrm>
            <a:off x="1763688" y="17728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C000"/>
                </a:solidFill>
                <a:latin typeface="Arial Black" pitchFamily="34" charset="0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656E71A3-DB8F-4A17-8FCD-2E60DB37CB2C}"/>
              </a:ext>
            </a:extLst>
          </p:cNvPr>
          <p:cNvSpPr/>
          <p:nvPr/>
        </p:nvSpPr>
        <p:spPr>
          <a:xfrm>
            <a:off x="1739311" y="2886983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C000"/>
                </a:solidFill>
                <a:latin typeface="Arial Black" pitchFamily="34" charset="0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xmlns="" id="{5A955DB6-76E2-4F31-BD77-ED4550BF38E8}"/>
              </a:ext>
            </a:extLst>
          </p:cNvPr>
          <p:cNvSpPr/>
          <p:nvPr/>
        </p:nvSpPr>
        <p:spPr>
          <a:xfrm>
            <a:off x="1739311" y="396794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C000"/>
                </a:solidFill>
                <a:latin typeface="Arial Black" pitchFamily="34" charset="0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9B87706B-6114-4431-AC5C-6C9ADD64EDCD}"/>
              </a:ext>
            </a:extLst>
          </p:cNvPr>
          <p:cNvSpPr/>
          <p:nvPr/>
        </p:nvSpPr>
        <p:spPr>
          <a:xfrm>
            <a:off x="1763688" y="5120629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C000"/>
                </a:solidFill>
                <a:latin typeface="Arial Black" pitchFamily="34" charset="0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10F35F2E-4069-417E-A68C-0E2486B650AE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0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C663942-B0FD-41EF-A2C7-334C68D16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7896" b="7394"/>
          <a:stretch/>
        </p:blipFill>
        <p:spPr>
          <a:xfrm>
            <a:off x="-180528" y="1148349"/>
            <a:ext cx="10359781" cy="5709651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35CDB6E3-4CCF-43D1-8549-3C1FDFC9BDF7}"/>
              </a:ext>
            </a:extLst>
          </p:cNvPr>
          <p:cNvCxnSpPr>
            <a:cxnSpLocks/>
          </p:cNvCxnSpPr>
          <p:nvPr/>
        </p:nvCxnSpPr>
        <p:spPr>
          <a:xfrm>
            <a:off x="0" y="111941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11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E6AB0936-7970-4E23-A05E-E3714BEC1784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  <a:p>
            <a:r>
              <a:rPr lang="pl-PL" sz="1800" dirty="0"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xmlns="" id="{6EDE64A1-9089-4C82-A1D6-FA780297AC7E}"/>
              </a:ext>
            </a:extLst>
          </p:cNvPr>
          <p:cNvSpPr/>
          <p:nvPr/>
        </p:nvSpPr>
        <p:spPr>
          <a:xfrm>
            <a:off x="1730723" y="13129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xmlns="" id="{6ED2D56F-54CE-4C89-A9C3-F3E572025664}"/>
              </a:ext>
            </a:extLst>
          </p:cNvPr>
          <p:cNvSpPr/>
          <p:nvPr/>
        </p:nvSpPr>
        <p:spPr>
          <a:xfrm>
            <a:off x="1728192" y="435452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xmlns="" id="{8F57BA52-DCFF-4A8B-82AE-F780005C539B}"/>
              </a:ext>
            </a:extLst>
          </p:cNvPr>
          <p:cNvSpPr/>
          <p:nvPr/>
        </p:nvSpPr>
        <p:spPr>
          <a:xfrm>
            <a:off x="1753488" y="331092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DB141605-BAB9-4AA2-889B-B317D76CF166}"/>
              </a:ext>
            </a:extLst>
          </p:cNvPr>
          <p:cNvSpPr/>
          <p:nvPr/>
        </p:nvSpPr>
        <p:spPr>
          <a:xfrm>
            <a:off x="1753488" y="230298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001AC4C9-9EC9-4CBE-AD3D-144E8B0CE6F8}"/>
              </a:ext>
            </a:extLst>
          </p:cNvPr>
          <p:cNvSpPr/>
          <p:nvPr/>
        </p:nvSpPr>
        <p:spPr>
          <a:xfrm>
            <a:off x="1703401" y="538080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5.5.</a:t>
            </a:r>
          </a:p>
        </p:txBody>
      </p:sp>
    </p:spTree>
    <p:extLst>
      <p:ext uri="{BB962C8B-B14F-4D97-AF65-F5344CB8AC3E}">
        <p14:creationId xmlns:p14="http://schemas.microsoft.com/office/powerpoint/2010/main" val="1975320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BEFA5143-9F84-40B0-9AE2-38C4408DBEA8}"/>
              </a:ext>
            </a:extLst>
          </p:cNvPr>
          <p:cNvSpPr/>
          <p:nvPr/>
        </p:nvSpPr>
        <p:spPr>
          <a:xfrm rot="5560089">
            <a:off x="6949549" y="4724204"/>
            <a:ext cx="941034" cy="3089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C8DC09B-9375-4036-8281-824EDB5802F7}"/>
              </a:ext>
            </a:extLst>
          </p:cNvPr>
          <p:cNvSpPr/>
          <p:nvPr/>
        </p:nvSpPr>
        <p:spPr>
          <a:xfrm rot="5400000">
            <a:off x="2436862" y="3210694"/>
            <a:ext cx="1210444" cy="608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0E72B391-F062-46F2-BCDB-72570F7FEC27}"/>
              </a:ext>
            </a:extLst>
          </p:cNvPr>
          <p:cNvSpPr/>
          <p:nvPr/>
        </p:nvSpPr>
        <p:spPr>
          <a:xfrm>
            <a:off x="-57844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rgbClr val="002060"/>
                </a:solidFill>
              </a:rPr>
              <a:t>Scenariusz optymistyczny: kontynuacja dobrej koniunktury </a:t>
            </a:r>
          </a:p>
          <a:p>
            <a:r>
              <a:rPr lang="pl-PL" sz="2000" dirty="0"/>
              <a:t>Dynamika rozwoju gospodarczego w tym innowacyjności sektorów </a:t>
            </a:r>
          </a:p>
          <a:p>
            <a:r>
              <a:rPr lang="pl-PL" sz="2000" dirty="0"/>
              <a:t>Zwiększenie udziału województwa w tworzeniu krajowego PKB</a:t>
            </a:r>
          </a:p>
          <a:p>
            <a:r>
              <a:rPr lang="pl-PL" sz="2000" dirty="0"/>
              <a:t>Zmniejszenie bezrobocia poprzez rozwój przedsiębiorczości </a:t>
            </a:r>
          </a:p>
          <a:p>
            <a:r>
              <a:rPr lang="pl-PL" sz="2000" dirty="0"/>
              <a:t>Zrównoważony rozwój województwa </a:t>
            </a:r>
          </a:p>
          <a:p>
            <a:r>
              <a:rPr lang="pl-PL" sz="2000" dirty="0"/>
              <a:t>Zatrzymanie niekorzystnych trendów demograficznych (migracja osób młodych i wykształconych, ujemny przyrost naturalny) </a:t>
            </a:r>
          </a:p>
          <a:p>
            <a:r>
              <a:rPr lang="pl-PL" sz="2000" dirty="0"/>
              <a:t>Poprawa zewnętrznej i wewnętrznej dostępności komunikacyjnej regionu,</a:t>
            </a:r>
          </a:p>
          <a:p>
            <a:r>
              <a:rPr lang="pl-PL" sz="2000" dirty="0"/>
              <a:t>Właściwy stan jakości środowiska</a:t>
            </a:r>
          </a:p>
          <a:p>
            <a:r>
              <a:rPr lang="pl-PL" sz="2000" dirty="0"/>
              <a:t>Zapewnienie bezpieczeństwa ludności na wszystkich płaszczyznach. </a:t>
            </a:r>
          </a:p>
          <a:p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rgbClr val="002060"/>
                </a:solidFill>
              </a:rPr>
              <a:t>Scenariusz pośredni: lekkie spowolnienie </a:t>
            </a:r>
          </a:p>
          <a:p>
            <a:r>
              <a:rPr lang="pl-PL" sz="2000" dirty="0"/>
              <a:t>Rozwój umiarkowany, nie kreujący warunków na zmianę pozycji konkurencyjnej województwa  </a:t>
            </a:r>
          </a:p>
          <a:p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rgbClr val="002060"/>
                </a:solidFill>
              </a:rPr>
              <a:t>Scenariusz pesymistyczny: recesja </a:t>
            </a:r>
            <a:endParaRPr lang="pl-PL" sz="2000" dirty="0">
              <a:solidFill>
                <a:srgbClr val="002060"/>
              </a:solidFill>
            </a:endParaRPr>
          </a:p>
          <a:p>
            <a:r>
              <a:rPr lang="pl-PL" sz="2000" dirty="0"/>
              <a:t>Ograniczony rozwój regionu poprzez niekorzystne trendy </a:t>
            </a:r>
            <a:r>
              <a:rPr lang="pl-PL" sz="2000" dirty="0" err="1"/>
              <a:t>społeczno</a:t>
            </a:r>
            <a:r>
              <a:rPr lang="pl-PL" sz="2000" dirty="0"/>
              <a:t> – gospodarcze   </a:t>
            </a:r>
          </a:p>
          <a:p>
            <a:r>
              <a:rPr lang="pl-PL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9791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95002C4-1D18-4896-A7DA-D2B4BE7BD26E}"/>
              </a:ext>
            </a:extLst>
          </p:cNvPr>
          <p:cNvSpPr/>
          <p:nvPr/>
        </p:nvSpPr>
        <p:spPr>
          <a:xfrm>
            <a:off x="-36512" y="22369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7597651-D68C-437B-A778-A2F089F4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09801"/>
            <a:ext cx="8153102" cy="555725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1D7BC40-DF67-4B99-B3BA-116E2E8D7B32}"/>
              </a:ext>
            </a:extLst>
          </p:cNvPr>
          <p:cNvSpPr/>
          <p:nvPr/>
        </p:nvSpPr>
        <p:spPr>
          <a:xfrm>
            <a:off x="-36512" y="5157192"/>
            <a:ext cx="720080" cy="170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967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64C7173-F465-44F4-8921-F19CB1A4ABAF}"/>
              </a:ext>
            </a:extLst>
          </p:cNvPr>
          <p:cNvSpPr/>
          <p:nvPr/>
        </p:nvSpPr>
        <p:spPr>
          <a:xfrm>
            <a:off x="-18256" y="21528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604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79388">
              <a:buFont typeface="Arial" panose="020B0604020202020204" pitchFamily="34" charset="0"/>
              <a:buChar char="•"/>
            </a:pPr>
            <a:r>
              <a:rPr lang="pl-PL" dirty="0"/>
              <a:t>Inwestycje sektora prywatnego będą się kształtowały na poziomie </a:t>
            </a:r>
            <a:r>
              <a:rPr lang="pl-PL" b="1" dirty="0"/>
              <a:t>147,5 mld zł </a:t>
            </a:r>
            <a:r>
              <a:rPr lang="pl-PL" dirty="0"/>
              <a:t>w latach 2021-2030, a średnioroczna wartość wyniesie </a:t>
            </a:r>
            <a:r>
              <a:rPr lang="pl-PL" b="1" dirty="0"/>
              <a:t>14,75</a:t>
            </a:r>
            <a:r>
              <a:rPr lang="pl-PL" dirty="0"/>
              <a:t> mld zł. </a:t>
            </a:r>
          </a:p>
          <a:p>
            <a:pPr defTabSz="179388"/>
            <a:endParaRPr lang="pl-PL" dirty="0"/>
          </a:p>
          <a:p>
            <a:pPr marL="285750" indent="-285750" defTabSz="179388">
              <a:buFont typeface="Arial" panose="020B0604020202020204" pitchFamily="34" charset="0"/>
              <a:buChar char="•"/>
            </a:pPr>
            <a:r>
              <a:rPr lang="pl-PL" dirty="0"/>
              <a:t>W ramach BIZ województwo podkarpackie może liczyć na ok. </a:t>
            </a:r>
            <a:r>
              <a:rPr lang="pl-PL" b="1" dirty="0"/>
              <a:t>13,6 mld zł </a:t>
            </a:r>
            <a:r>
              <a:rPr lang="pl-PL" dirty="0"/>
              <a:t>w okresie 2021-2030, co daje ok. </a:t>
            </a:r>
            <a:r>
              <a:rPr lang="pl-PL" b="1" dirty="0"/>
              <a:t>1,36 mld zł </a:t>
            </a:r>
            <a:r>
              <a:rPr lang="pl-PL" dirty="0"/>
              <a:t>średniorocznie zakładając utrzymanie się dotychczasowego trendu napływu inwestycji zagranicznych do województwa.</a:t>
            </a:r>
          </a:p>
          <a:p>
            <a:pPr marL="285750" indent="-285750" defTabSz="179388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155713E-5BB4-46CE-B5E8-3AC3BAF8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120" y="2979304"/>
            <a:ext cx="3888064" cy="387869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6FEFFC7D-1BAC-4253-B20B-3FF4856CA093}"/>
              </a:ext>
            </a:extLst>
          </p:cNvPr>
          <p:cNvSpPr/>
          <p:nvPr/>
        </p:nvSpPr>
        <p:spPr>
          <a:xfrm rot="5400000">
            <a:off x="564838" y="5082718"/>
            <a:ext cx="1210444" cy="234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256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A652CB1-7A39-4456-A9D1-142B08D07AE9}"/>
              </a:ext>
            </a:extLst>
          </p:cNvPr>
          <p:cNvSpPr/>
          <p:nvPr/>
        </p:nvSpPr>
        <p:spPr>
          <a:xfrm>
            <a:off x="1632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1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89EFFD5-D0D5-4C67-A8FC-45AB5FDE5276}"/>
              </a:ext>
            </a:extLst>
          </p:cNvPr>
          <p:cNvSpPr txBox="1"/>
          <p:nvPr/>
        </p:nvSpPr>
        <p:spPr>
          <a:xfrm>
            <a:off x="539552" y="1027723"/>
            <a:ext cx="860444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 tematyczny I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Gospodarka oparta na wiedzy -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 tematyczny II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Kapitał ludzki i społeczny -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28 %</a:t>
            </a: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 tematyczny III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Infrastruktura dla zrównoważonego rozwoju i środowiska -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47 % </a:t>
            </a: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 tematyczny IV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Dostępność usług -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Wykres 17">
            <a:extLst>
              <a:ext uri="{FF2B5EF4-FFF2-40B4-BE49-F238E27FC236}">
                <a16:creationId xmlns:a16="http://schemas.microsoft.com/office/drawing/2014/main" xmlns="" id="{07044C27-3EA1-4BE6-ACF0-A9EAC20B0F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687"/>
            <a:ext cx="9144000" cy="45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24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672475EC-D2BC-429A-89A1-259E4941D362}"/>
              </a:ext>
            </a:extLst>
          </p:cNvPr>
          <p:cNvSpPr/>
          <p:nvPr/>
        </p:nvSpPr>
        <p:spPr>
          <a:xfrm rot="5400000">
            <a:off x="1915304" y="3732252"/>
            <a:ext cx="1210444" cy="5041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6D0B590A-3CB2-4B57-A29B-45F783E293BC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8854"/>
            <a:ext cx="6923112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43AAC0F-49A8-4D28-8C42-6276EA5AF228}"/>
              </a:ext>
            </a:extLst>
          </p:cNvPr>
          <p:cNvSpPr txBox="1"/>
          <p:nvPr/>
        </p:nvSpPr>
        <p:spPr>
          <a:xfrm>
            <a:off x="4572000" y="1484784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+mj-lt"/>
              <a:buAutoNum type="romanUcPeriod"/>
            </a:pPr>
            <a:r>
              <a:rPr lang="pl-PL" b="1" dirty="0"/>
              <a:t>Podmioty zaangażowane w realizację:</a:t>
            </a:r>
          </a:p>
          <a:p>
            <a:r>
              <a:rPr lang="pl-PL" dirty="0"/>
              <a:t>Podmioty sektora publicznego,</a:t>
            </a:r>
            <a:r>
              <a:rPr lang="pl-PL" b="1" dirty="0"/>
              <a:t> </a:t>
            </a:r>
            <a:r>
              <a:rPr lang="pl-PL" dirty="0"/>
              <a:t>prywatnego, społecznego, nauki i szkolnictwa wyższego, B+R</a:t>
            </a:r>
          </a:p>
          <a:p>
            <a:endParaRPr lang="pl-PL" dirty="0"/>
          </a:p>
          <a:p>
            <a:r>
              <a:rPr lang="pl-PL" b="1" dirty="0"/>
              <a:t>II. Instrumenty wdrożeniowe:</a:t>
            </a:r>
          </a:p>
          <a:p>
            <a:r>
              <a:rPr lang="pl-PL" dirty="0"/>
              <a:t>PFT, instrumenty finansowe, programy operacyjne, instrumenty </a:t>
            </a:r>
            <a:r>
              <a:rPr lang="pl-PL" dirty="0" err="1"/>
              <a:t>prawno</a:t>
            </a:r>
            <a:r>
              <a:rPr lang="pl-PL" dirty="0"/>
              <a:t> – administracyjne</a:t>
            </a:r>
          </a:p>
          <a:p>
            <a:endParaRPr lang="pl-PL" dirty="0"/>
          </a:p>
          <a:p>
            <a:r>
              <a:rPr lang="pl-PL" b="1" dirty="0"/>
              <a:t>III. Koordynacja</a:t>
            </a:r>
          </a:p>
          <a:p>
            <a:r>
              <a:rPr lang="pl-PL" dirty="0"/>
              <a:t>Samorząd województwa, wielopodmiotowe i wielopoziomowe zarządzanie</a:t>
            </a:r>
          </a:p>
          <a:p>
            <a:endParaRPr lang="pl-PL" dirty="0"/>
          </a:p>
          <a:p>
            <a:r>
              <a:rPr lang="pl-PL" dirty="0"/>
              <a:t>IV. Monitoring i ewaluacja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A2A3191-CF03-4FE2-BE35-6D766CDF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052" y="5559445"/>
            <a:ext cx="2353260" cy="74987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xmlns="" id="{85DA610C-F3A1-4F7E-91F0-94782E1BE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" y="1161854"/>
          <a:ext cx="4572000" cy="536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Document" r:id="rId4" imgW="7039486" imgH="9514206" progId="Word.Document.8">
                  <p:embed/>
                </p:oleObj>
              </mc:Choice>
              <mc:Fallback>
                <p:oleObj name="Document" r:id="rId4" imgW="7039486" imgH="9514206" progId="Word.Document.8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xmlns="" id="{85DA610C-F3A1-4F7E-91F0-94782E1B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161854"/>
                        <a:ext cx="4572000" cy="536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893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4F6BDCC3-8A9F-4E19-92D5-D7D021DE8EBC}"/>
              </a:ext>
            </a:extLst>
          </p:cNvPr>
          <p:cNvSpPr/>
          <p:nvPr/>
        </p:nvSpPr>
        <p:spPr>
          <a:xfrm rot="5400000">
            <a:off x="2436862" y="3210694"/>
            <a:ext cx="1210444" cy="608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9599CC0E-2079-4C25-AAB3-C89B5AF73E2E}"/>
              </a:ext>
            </a:extLst>
          </p:cNvPr>
          <p:cNvSpPr/>
          <p:nvPr/>
        </p:nvSpPr>
        <p:spPr>
          <a:xfrm>
            <a:off x="-22498" y="133445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MONITORINGU I EWALUACJI I STRATEGII </a:t>
            </a:r>
            <a:endParaRPr lang="pl-PL" sz="2000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43AAC0F-49A8-4D28-8C42-6276EA5AF228}"/>
              </a:ext>
            </a:extLst>
          </p:cNvPr>
          <p:cNvSpPr txBox="1"/>
          <p:nvPr/>
        </p:nvSpPr>
        <p:spPr>
          <a:xfrm>
            <a:off x="5436096" y="1484784"/>
            <a:ext cx="370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Sprawozdania z realizacji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Analizy trendów rozwoju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Formułowanie wniosków merytorycznych i metodologicznych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Wymiany informacji i doświadczeń między interesariuszami polityki regionalnej województwa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Prezentacja dobrych praktyk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Narzędzie - rot.podkarpackie.pl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xmlns="" id="{45057362-F49F-4CFA-BDBF-331EC6453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364" y="1124744"/>
          <a:ext cx="4788532" cy="590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Document" r:id="rId3" imgW="6497932" imgH="8517647" progId="Word.Document.8">
                  <p:embed/>
                </p:oleObj>
              </mc:Choice>
              <mc:Fallback>
                <p:oleObj name="Document" r:id="rId3" imgW="6497932" imgH="8517647" progId="Word.Document.8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xmlns="" id="{45057362-F49F-4CFA-BDBF-331EC6453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364" y="1124744"/>
                        <a:ext cx="4788532" cy="590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24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32D7FBC-EC9A-4139-956E-BA4E3FBC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9"/>
          <a:stretch/>
        </p:blipFill>
        <p:spPr>
          <a:xfrm>
            <a:off x="0" y="-315416"/>
            <a:ext cx="9104592" cy="8508965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0476B0C4-AE2B-4C9F-BFAE-2893F7B131EA}"/>
              </a:ext>
            </a:extLst>
          </p:cNvPr>
          <p:cNvGrpSpPr/>
          <p:nvPr/>
        </p:nvGrpSpPr>
        <p:grpSpPr>
          <a:xfrm>
            <a:off x="-17587" y="5302823"/>
            <a:ext cx="9161587" cy="1436932"/>
            <a:chOff x="0" y="2334434"/>
            <a:chExt cx="9161587" cy="1116294"/>
          </a:xfrm>
        </p:grpSpPr>
        <p:sp>
          <p:nvSpPr>
            <p:cNvPr id="15" name="Prostokąt: zaokrąglone rogi 14">
              <a:extLst>
                <a:ext uri="{FF2B5EF4-FFF2-40B4-BE49-F238E27FC236}">
                  <a16:creationId xmlns:a16="http://schemas.microsoft.com/office/drawing/2014/main" xmlns="" id="{CE5204D7-4B4C-4A49-A0F7-25DA3DF19AA8}"/>
                </a:ext>
              </a:extLst>
            </p:cNvPr>
            <p:cNvSpPr/>
            <p:nvPr/>
          </p:nvSpPr>
          <p:spPr>
            <a:xfrm>
              <a:off x="0" y="2594371"/>
              <a:ext cx="9144000" cy="8073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rostokąt: zaokrąglone rogi 4">
              <a:extLst>
                <a:ext uri="{FF2B5EF4-FFF2-40B4-BE49-F238E27FC236}">
                  <a16:creationId xmlns:a16="http://schemas.microsoft.com/office/drawing/2014/main" xmlns="" id="{FB5FCD1C-1AE0-4939-8C68-6E78E03985FB}"/>
                </a:ext>
              </a:extLst>
            </p:cNvPr>
            <p:cNvSpPr txBox="1"/>
            <p:nvPr/>
          </p:nvSpPr>
          <p:spPr>
            <a:xfrm>
              <a:off x="56995" y="2334434"/>
              <a:ext cx="9104592" cy="11162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pozytywna ocena otoczenia biznesowego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trafnie dobrane inteligentne specjalizacje regionalne,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DDF613A0-F271-4921-8EAB-E1B2BCC66C87}"/>
              </a:ext>
            </a:extLst>
          </p:cNvPr>
          <p:cNvSpPr/>
          <p:nvPr/>
        </p:nvSpPr>
        <p:spPr>
          <a:xfrm>
            <a:off x="1819396" y="353026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POTENCJAŁY REGIONALNE WOJEWÓDZTWA PODKARPACKIEGO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xmlns="" id="{AE6CDF15-5040-417E-B866-967191A6857E}"/>
              </a:ext>
            </a:extLst>
          </p:cNvPr>
          <p:cNvCxnSpPr/>
          <p:nvPr/>
        </p:nvCxnSpPr>
        <p:spPr>
          <a:xfrm>
            <a:off x="627860" y="1060912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8FD8452-C603-4B65-8C80-4261124DC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689">
            <a:off x="308980" y="3291185"/>
            <a:ext cx="3020833" cy="20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9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85BE27C-1D28-4B15-98F0-FD45117BB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9758"/>
            <a:ext cx="10049061" cy="699714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84F555-4373-45C0-8966-50BA69213107}"/>
              </a:ext>
            </a:extLst>
          </p:cNvPr>
          <p:cNvSpPr/>
          <p:nvPr/>
        </p:nvSpPr>
        <p:spPr>
          <a:xfrm>
            <a:off x="-108520" y="246957"/>
            <a:ext cx="9290570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7439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Strategia rozwoju województwa – Podkarpackie 2030</a:t>
            </a:r>
            <a:b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237942"/>
            <a:ext cx="9239200" cy="862421"/>
          </a:xfrm>
          <a:solidFill>
            <a:schemeClr val="accent1">
              <a:alpha val="74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1536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84F555-4373-45C0-8966-50BA69213107}"/>
              </a:ext>
            </a:extLst>
          </p:cNvPr>
          <p:cNvSpPr/>
          <p:nvPr/>
        </p:nvSpPr>
        <p:spPr>
          <a:xfrm>
            <a:off x="1538" y="24695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622"/>
            <a:ext cx="8229600" cy="137439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0" y="1237942"/>
            <a:ext cx="9093200" cy="7920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endParaRPr lang="pl-PL" dirty="0"/>
          </a:p>
        </p:txBody>
      </p:sp>
      <p:pic>
        <p:nvPicPr>
          <p:cNvPr id="11" name="Symbol zastępczy zawartości 3">
            <a:extLst>
              <a:ext uri="{FF2B5EF4-FFF2-40B4-BE49-F238E27FC236}">
                <a16:creationId xmlns:a16="http://schemas.microsoft.com/office/drawing/2014/main" xmlns="" id="{87C72EA9-D0B7-46BB-9B95-1EEC045329F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2484"/>
            <a:ext cx="9005704" cy="49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9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FBE4502-3278-4E7F-B389-CAB5E58E0CEE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CA8E40F-F699-4591-B6DF-C40C39416D10}"/>
              </a:ext>
            </a:extLst>
          </p:cNvPr>
          <p:cNvSpPr/>
          <p:nvPr/>
        </p:nvSpPr>
        <p:spPr>
          <a:xfrm>
            <a:off x="-18256" y="231378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2DE563-6E08-45B7-840B-3461880B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26418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6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xmlns="" id="{364A5242-2925-45C3-B162-177C9E5A43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9592"/>
          <a:stretch/>
        </p:blipFill>
        <p:spPr bwMode="auto">
          <a:xfrm>
            <a:off x="1872184" y="1556793"/>
            <a:ext cx="4946870" cy="5317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A37843C-A25D-4CF7-A3CF-573DF2B904F3}"/>
              </a:ext>
            </a:extLst>
          </p:cNvPr>
          <p:cNvSpPr/>
          <p:nvPr/>
        </p:nvSpPr>
        <p:spPr>
          <a:xfrm>
            <a:off x="32420" y="11815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2163663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929B46EE-DDF0-4E72-B292-BDE14379B480}"/>
              </a:ext>
            </a:extLst>
          </p:cNvPr>
          <p:cNvSpPr/>
          <p:nvPr/>
        </p:nvSpPr>
        <p:spPr>
          <a:xfrm>
            <a:off x="-36512" y="21994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8217C4-9910-497F-8896-73C7BA1F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231"/>
            <a:ext cx="8229600" cy="862422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B7341C47-8F15-4076-A3BD-FC31EE3DA8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768" y="1700808"/>
            <a:ext cx="6821016" cy="515719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948434B4-6C71-43DD-8E33-98C3BDB706A4}"/>
              </a:ext>
            </a:extLst>
          </p:cNvPr>
          <p:cNvSpPr/>
          <p:nvPr/>
        </p:nvSpPr>
        <p:spPr>
          <a:xfrm>
            <a:off x="1259632" y="109239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1874003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79F8876-8861-4DBD-B04D-5B2016B04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2" y="6096"/>
            <a:ext cx="9152142" cy="685190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84F555-4373-45C0-8966-50BA69213107}"/>
              </a:ext>
            </a:extLst>
          </p:cNvPr>
          <p:cNvSpPr/>
          <p:nvPr/>
        </p:nvSpPr>
        <p:spPr>
          <a:xfrm>
            <a:off x="1538" y="24695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80" y="246957"/>
            <a:ext cx="8229600" cy="137439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Strategia rozwoju województwa – Podkarpackie 2030</a:t>
            </a:r>
            <a:br>
              <a:rPr lang="pl-PL" sz="26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487" y="1268760"/>
            <a:ext cx="9180512" cy="862421"/>
          </a:xfrm>
          <a:solidFill>
            <a:schemeClr val="accent1">
              <a:alpha val="55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0718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90D00D27-9BE3-4BEB-8F79-93B5EE3C67D0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C434A40-B633-44E0-9F5E-65BD71A8DAD7}"/>
              </a:ext>
            </a:extLst>
          </p:cNvPr>
          <p:cNvSpPr/>
          <p:nvPr/>
        </p:nvSpPr>
        <p:spPr>
          <a:xfrm>
            <a:off x="17908" y="144303"/>
            <a:ext cx="9189293" cy="12003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F2280F-6BE0-4458-ABB7-6EE308C7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" y="1344630"/>
            <a:ext cx="4706370" cy="1318466"/>
          </a:xfrm>
        </p:spPr>
        <p:txBody>
          <a:bodyPr>
            <a:normAutofit/>
          </a:bodyPr>
          <a:lstStyle/>
          <a:p>
            <a:pPr algn="l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2219887"/>
            <a:ext cx="30718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76172ABA-D4F9-4F00-BA0B-033C887D3D9A}"/>
              </a:ext>
            </a:extLst>
          </p:cNvPr>
          <p:cNvSpPr/>
          <p:nvPr/>
        </p:nvSpPr>
        <p:spPr>
          <a:xfrm>
            <a:off x="-34627" y="190144"/>
            <a:ext cx="3435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142359C-D634-4752-A6E3-F0FE3CFF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377" y="0"/>
            <a:ext cx="564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9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BFE00DBB-1C63-4EE9-A0B9-728C494308A1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D2297A4-C62E-45E7-8EF4-3BE414148796}"/>
              </a:ext>
            </a:extLst>
          </p:cNvPr>
          <p:cNvSpPr/>
          <p:nvPr/>
        </p:nvSpPr>
        <p:spPr>
          <a:xfrm>
            <a:off x="0" y="28022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2E3EDE-F385-466A-BA55-8ACBF9FA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33" y="980728"/>
            <a:ext cx="8229600" cy="72008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8C9C50F-F6E1-4556-954A-D6846CE57749}"/>
              </a:ext>
            </a:extLst>
          </p:cNvPr>
          <p:cNvSpPr/>
          <p:nvPr/>
        </p:nvSpPr>
        <p:spPr>
          <a:xfrm>
            <a:off x="-4534" y="1200571"/>
            <a:ext cx="9148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wymagające szczególnego wsparcia w kontekście równoważenia rozwoju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459" y="1631842"/>
            <a:ext cx="872256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Opracowanie pn. „Obszary w województwie podkarpackim wymagające szczególnego wsparcia 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82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F6EA25EE-EE8F-4DF1-8114-FE7ED1F69B34}"/>
              </a:ext>
            </a:extLst>
          </p:cNvPr>
          <p:cNvSpPr/>
          <p:nvPr/>
        </p:nvSpPr>
        <p:spPr>
          <a:xfrm>
            <a:off x="-28997" y="18292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BB0B190-D9C8-4988-9F43-7B90AFAF36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/>
        </p:blipFill>
        <p:spPr bwMode="auto">
          <a:xfrm>
            <a:off x="0" y="1268761"/>
            <a:ext cx="4644008" cy="558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8713B14-0684-47B0-9A18-B411551F17B4}"/>
              </a:ext>
            </a:extLst>
          </p:cNvPr>
          <p:cNvSpPr/>
          <p:nvPr/>
        </p:nvSpPr>
        <p:spPr>
          <a:xfrm>
            <a:off x="-114398" y="260188"/>
            <a:ext cx="9258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569C322-83AF-45E7-8C86-BE5EDF18BE4A}"/>
              </a:ext>
            </a:extLst>
          </p:cNvPr>
          <p:cNvSpPr/>
          <p:nvPr/>
        </p:nvSpPr>
        <p:spPr>
          <a:xfrm>
            <a:off x="5796136" y="1866848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Obszary wymagające szczególnego wsparcia w kontekście równoważenia rozwoju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64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A515792-27AC-42EE-A26F-248B405CDF43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1574DEF-C230-4913-80AA-A73430968E42}"/>
              </a:ext>
            </a:extLst>
          </p:cNvPr>
          <p:cNvSpPr/>
          <p:nvPr/>
        </p:nvSpPr>
        <p:spPr>
          <a:xfrm>
            <a:off x="0" y="20562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0A5C5D7-1749-42E0-95AA-7F9AA9BFF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5949280"/>
            <a:ext cx="1808212" cy="2521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C624BD7-278F-4D03-AE93-BD87E799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4824536" cy="64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6352ABF-1EC5-4924-8761-F312C1308D9D}"/>
              </a:ext>
            </a:extLst>
          </p:cNvPr>
          <p:cNvSpPr/>
          <p:nvPr/>
        </p:nvSpPr>
        <p:spPr>
          <a:xfrm>
            <a:off x="450664" y="402077"/>
            <a:ext cx="8032263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35750911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B91BCB2-AEB6-4C20-A381-EC40CC4F43E3}"/>
              </a:ext>
            </a:extLst>
          </p:cNvPr>
          <p:cNvSpPr/>
          <p:nvPr/>
        </p:nvSpPr>
        <p:spPr>
          <a:xfrm>
            <a:off x="0" y="14827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97906" y="1038494"/>
            <a:ext cx="4048307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jst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z uwzględnieniem infrastruktury ochrony przeciwpowodziowej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D3244779-67E6-4A17-9A1B-E35CFE934136}"/>
              </a:ext>
            </a:extLst>
          </p:cNvPr>
          <p:cNvSpPr/>
          <p:nvPr/>
        </p:nvSpPr>
        <p:spPr>
          <a:xfrm>
            <a:off x="4597120" y="457508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-637402" y="367834"/>
            <a:ext cx="6012160" cy="6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179BABA-5DB5-4742-AF86-2BFD9FED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38" y="1347725"/>
            <a:ext cx="4800780" cy="58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2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Symbol zastępczy zawartości 3">
            <a:extLst>
              <a:ext uri="{FF2B5EF4-FFF2-40B4-BE49-F238E27FC236}">
                <a16:creationId xmlns:a16="http://schemas.microsoft.com/office/drawing/2014/main" xmlns="" id="{7CA2E4AA-5CAB-494A-8334-ECA4FE9EB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5165" cy="5250424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CEFBB241-AF64-4F7C-A16D-B937E5EFA586}"/>
              </a:ext>
            </a:extLst>
          </p:cNvPr>
          <p:cNvSpPr/>
          <p:nvPr/>
        </p:nvSpPr>
        <p:spPr>
          <a:xfrm>
            <a:off x="4755165" y="1595438"/>
            <a:ext cx="4281331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Zostały zidentyfikowane i wskazane w Regionalnej Strategii innowacji Województwa Podkarpackiego na lata 2014-2020 na rzecz inteligentnej specjalizacji (RIS3).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rezultatem wyboru bazującego przede wszystkim na regionalnych atutach i endogenicznych zasobach, w tym także w aktualnej i przyszłej działalności naukowo-badawczej i przedsiębiorczości.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Przestrzenne rozłożenie regionalnych inteligentnych specjalizacji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lotnictwo i kosmonautyka – centralnie,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motoryzacja – północ i południe,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jakość życia – południe i wschód,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informacja i telekomunikacja – obszar całego  województwa.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pole tekstowe 6">
            <a:extLst>
              <a:ext uri="{FF2B5EF4-FFF2-40B4-BE49-F238E27FC236}">
                <a16:creationId xmlns:a16="http://schemas.microsoft.com/office/drawing/2014/main" xmlns="" id="{A7DBA124-28C2-4C5C-AEF9-33841D6B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Mapa: Rozmieszczenie Regionalnych Inteligentnych Specjalizacji </a:t>
            </a:r>
          </a:p>
        </p:txBody>
      </p:sp>
      <p:sp>
        <p:nvSpPr>
          <p:cNvPr id="21511" name="pole tekstowe 7">
            <a:extLst>
              <a:ext uri="{FF2B5EF4-FFF2-40B4-BE49-F238E27FC236}">
                <a16:creationId xmlns:a16="http://schemas.microsoft.com/office/drawing/2014/main" xmlns="" id="{D825E2DB-1061-4CE9-8E98-8C33DC44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315CEECC-441D-46F2-9193-BF7FBEBB65F0}"/>
              </a:ext>
            </a:extLst>
          </p:cNvPr>
          <p:cNvSpPr/>
          <p:nvPr/>
        </p:nvSpPr>
        <p:spPr>
          <a:xfrm>
            <a:off x="-57943" y="27314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REGIONALNE INTELIGENTNE SPECJALIZACJE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49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FB798C5-E8A3-4822-9427-82538DDB974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220959" y="1304765"/>
            <a:ext cx="4913888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D3244779-67E6-4A17-9A1B-E35CFE934136}"/>
              </a:ext>
            </a:extLst>
          </p:cNvPr>
          <p:cNvSpPr/>
          <p:nvPr/>
        </p:nvSpPr>
        <p:spPr>
          <a:xfrm>
            <a:off x="4137084" y="586362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3131840" y="1"/>
            <a:ext cx="601216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5B1CCC4D-9834-4319-A6E9-202AFE89A2B8}"/>
              </a:ext>
            </a:extLst>
          </p:cNvPr>
          <p:cNvSpPr/>
          <p:nvPr/>
        </p:nvSpPr>
        <p:spPr>
          <a:xfrm>
            <a:off x="-434916" y="3437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63BF359-BCD6-4EA6-9470-5ACB550B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" y="1624173"/>
            <a:ext cx="4211806" cy="58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663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9B43EC7A-278F-42C2-95C5-DB50D03FF48A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B182C12-32A3-4D26-BDFD-4E41D43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6273075-914E-41F6-9B80-2B629BD143CE}"/>
              </a:ext>
            </a:extLst>
          </p:cNvPr>
          <p:cNvSpPr/>
          <p:nvPr/>
        </p:nvSpPr>
        <p:spPr>
          <a:xfrm>
            <a:off x="647563" y="980728"/>
            <a:ext cx="79761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Konsultacje trwają od 31 października do 4 grudnia 2019 r.</a:t>
            </a:r>
          </a:p>
          <a:p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C96F0D20-66AF-450F-819C-353C11808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622380"/>
              </p:ext>
            </p:extLst>
          </p:nvPr>
        </p:nvGraphicFramePr>
        <p:xfrm>
          <a:off x="0" y="3212976"/>
          <a:ext cx="9180513" cy="3645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279">
                  <a:extLst>
                    <a:ext uri="{9D8B030D-6E8A-4147-A177-3AD203B41FA5}">
                      <a16:colId xmlns:a16="http://schemas.microsoft.com/office/drawing/2014/main" xmlns="" val="919580788"/>
                    </a:ext>
                  </a:extLst>
                </a:gridCol>
                <a:gridCol w="1556513">
                  <a:extLst>
                    <a:ext uri="{9D8B030D-6E8A-4147-A177-3AD203B41FA5}">
                      <a16:colId xmlns:a16="http://schemas.microsoft.com/office/drawing/2014/main" xmlns="" val="973823770"/>
                    </a:ext>
                  </a:extLst>
                </a:gridCol>
                <a:gridCol w="6480721">
                  <a:extLst>
                    <a:ext uri="{9D8B030D-6E8A-4147-A177-3AD203B41FA5}">
                      <a16:colId xmlns:a16="http://schemas.microsoft.com/office/drawing/2014/main" xmlns="" val="1400515223"/>
                    </a:ext>
                  </a:extLst>
                </a:gridCol>
              </a:tblGrid>
              <a:tr h="177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DATA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MIEJSCE SPOTKANIA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56521837"/>
                  </a:ext>
                </a:extLst>
              </a:tr>
              <a:tr h="3863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13.11.2019r.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20240888"/>
                  </a:ext>
                </a:extLst>
              </a:tr>
              <a:tr h="18689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Nisko, Gmina i Miasto Nisko, plac Wolności 14, sala narad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70024390"/>
                  </a:ext>
                </a:extLst>
              </a:tr>
              <a:tr h="38637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</a:rPr>
                        <a:t>Tarnobrzeg, Zamek Tarnowskich w Tarnobrzegu-Dzikowie,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</a:rPr>
                        <a:t> ul Sandomierskiej 27, Sala Wielka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81226333"/>
                  </a:ext>
                </a:extLst>
              </a:tr>
              <a:tr h="3863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39067871"/>
                  </a:ext>
                </a:extLst>
              </a:tr>
              <a:tr h="3469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62762914"/>
                  </a:ext>
                </a:extLst>
              </a:tr>
              <a:tr h="3863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8:00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17820942"/>
                  </a:ext>
                </a:extLst>
              </a:tr>
              <a:tr h="3469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Jasło, Starostwo Powiatowe w Jaśle, ul. Rynek 18, sala konferencyjna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25547731"/>
                  </a:ext>
                </a:extLst>
              </a:tr>
              <a:tr h="34693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29.11.2019r.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</a:t>
                      </a:r>
                      <a:r>
                        <a:rPr lang="pl-PL" sz="1000" b="1">
                          <a:effectLst/>
                        </a:rPr>
                        <a:t>11:00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Lubaczów, Starostwo Powiatowe w Lubaczowie, ul Jasna 1, Sala Narad nr 13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70696182"/>
                  </a:ext>
                </a:extLst>
              </a:tr>
              <a:tr h="346935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Krosno, aula Kampusu Technicznego PWSZ w Krośnie, ul. Dmochowskiego 12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72631991"/>
                  </a:ext>
                </a:extLst>
              </a:tr>
              <a:tr h="3469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50" b="1" dirty="0">
                          <a:effectLst/>
                        </a:rPr>
                        <a:t>Sanok, Muzeum Historyczne w Sanok, ul. Zamkowa 2, Sanok, sala Gobelinowa</a:t>
                      </a:r>
                      <a:endParaRPr lang="pl-PL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29979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76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60FB48DF-EA77-4BF8-939C-F75406CC4C77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582988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25338" y="5025487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68504655-598E-4AB6-8FCB-E973EFEB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425" y="221110"/>
            <a:ext cx="10287000" cy="6858000"/>
          </a:xfrm>
          <a:prstGeom prst="rect">
            <a:avLst/>
          </a:prstGeom>
        </p:spPr>
      </p:pic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99" y="5282462"/>
            <a:ext cx="2533362" cy="1306605"/>
          </a:xfrm>
          <a:prstGeom prst="rect">
            <a:avLst/>
          </a:prstGeom>
        </p:spPr>
      </p:pic>
      <p:pic>
        <p:nvPicPr>
          <p:cNvPr id="22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9371" y="-313482"/>
            <a:ext cx="10461902" cy="148478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36" y="111075"/>
            <a:ext cx="792088" cy="937436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C5DE7A58-49B4-4C9C-A9AD-70AB4D019DBF}"/>
              </a:ext>
            </a:extLst>
          </p:cNvPr>
          <p:cNvSpPr/>
          <p:nvPr/>
        </p:nvSpPr>
        <p:spPr bwMode="auto">
          <a:xfrm rot="16200000">
            <a:off x="3083092" y="-646621"/>
            <a:ext cx="2808312" cy="10461904"/>
          </a:xfrm>
          <a:prstGeom prst="rect">
            <a:avLst/>
          </a:prstGeom>
          <a:solidFill>
            <a:schemeClr val="accent1">
              <a:lumMod val="25000"/>
              <a:alpha val="63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3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703876" y="5547866"/>
            <a:ext cx="10461902" cy="1484784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9" y="5709340"/>
            <a:ext cx="2259742" cy="117694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7B2CB24-ED99-48F3-BDC5-B485761728A7}"/>
              </a:ext>
            </a:extLst>
          </p:cNvPr>
          <p:cNvSpPr/>
          <p:nvPr/>
        </p:nvSpPr>
        <p:spPr>
          <a:xfrm>
            <a:off x="5248254" y="4445403"/>
            <a:ext cx="3551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 hab. Jacek Szlachta</a:t>
            </a:r>
            <a:b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ekspert ds. opracowania Strategii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E124488-61A1-4929-9329-C6A3514B6E25}"/>
              </a:ext>
            </a:extLst>
          </p:cNvPr>
          <p:cNvSpPr txBox="1"/>
          <p:nvPr/>
        </p:nvSpPr>
        <p:spPr>
          <a:xfrm>
            <a:off x="822211" y="4419115"/>
            <a:ext cx="346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Paweł Wais</a:t>
            </a:r>
            <a:b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 Departamentu Rozwoju Regionalnego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3122292"/>
            <a:ext cx="799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Dziękujemy </a:t>
            </a:r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8259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150D00D0-27EB-4809-8A10-BD00D4A4A22D}"/>
              </a:ext>
            </a:extLst>
          </p:cNvPr>
          <p:cNvSpPr/>
          <p:nvPr/>
        </p:nvSpPr>
        <p:spPr>
          <a:xfrm>
            <a:off x="0" y="5301208"/>
            <a:ext cx="4572000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5" name="Prostokąt 6">
            <a:extLst>
              <a:ext uri="{FF2B5EF4-FFF2-40B4-BE49-F238E27FC236}">
                <a16:creationId xmlns:a16="http://schemas.microsoft.com/office/drawing/2014/main" xmlns="" id="{B0EEC899-EE3C-4182-A123-30A4268A3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56" y="1242141"/>
            <a:ext cx="3335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Sektor „Jakości życia”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F0B3489-2F38-46D8-A071-3CC5F0718DB4}"/>
              </a:ext>
            </a:extLst>
          </p:cNvPr>
          <p:cNvGrpSpPr>
            <a:grpSpLocks/>
          </p:cNvGrpSpPr>
          <p:nvPr/>
        </p:nvGrpSpPr>
        <p:grpSpPr bwMode="auto">
          <a:xfrm>
            <a:off x="4399133" y="1267085"/>
            <a:ext cx="4161770" cy="2796181"/>
            <a:chOff x="4399464" y="1266983"/>
            <a:chExt cx="4161975" cy="2796236"/>
          </a:xfrm>
        </p:grpSpPr>
        <p:sp>
          <p:nvSpPr>
            <p:cNvPr id="15371" name="Prostokąt 5">
              <a:extLst>
                <a:ext uri="{FF2B5EF4-FFF2-40B4-BE49-F238E27FC236}">
                  <a16:creationId xmlns:a16="http://schemas.microsoft.com/office/drawing/2014/main" xmlns="" id="{2E23A10B-0620-4E45-8FBF-EB5825C52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614" y="1266983"/>
              <a:ext cx="34258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v"/>
                <a:defRPr sz="24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2" panose="05020102010507070707" pitchFamily="18" charset="2"/>
                <a:buChar char="²"/>
                <a:defRPr sz="22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 2" panose="05020102010507070707" pitchFamily="18" charset="2"/>
                <a:buChar char="±"/>
                <a:defRPr sz="20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³"/>
                <a:defRPr sz="20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Lotnictwo i kosmonautyka</a:t>
              </a:r>
            </a:p>
          </p:txBody>
        </p:sp>
        <p:pic>
          <p:nvPicPr>
            <p:cNvPr id="9" name="Picture 2" descr="C:\Users\p.czerepiuk\Desktop\fotka 2.jpg">
              <a:extLst>
                <a:ext uri="{FF2B5EF4-FFF2-40B4-BE49-F238E27FC236}">
                  <a16:creationId xmlns:a16="http://schemas.microsoft.com/office/drawing/2014/main" xmlns="" id="{7D134CB0-3168-4030-A5FC-ACC232C71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9464" y="1691498"/>
              <a:ext cx="4032448" cy="2371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3" descr="C:\Users\p.czerepiuk\Desktop\WORD OSTATNIE Z PULPITU\paryż\skitury fot. t.rusznica_cr_1200_Q10.jpg">
            <a:extLst>
              <a:ext uri="{FF2B5EF4-FFF2-40B4-BE49-F238E27FC236}">
                <a16:creationId xmlns:a16="http://schemas.microsoft.com/office/drawing/2014/main" xmlns="" id="{7565191F-ECDB-4907-B718-4E296940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762" y="1615846"/>
            <a:ext cx="3813892" cy="221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B2A00C31-BC0A-471A-B734-E3464D61A248}"/>
              </a:ext>
            </a:extLst>
          </p:cNvPr>
          <p:cNvGrpSpPr>
            <a:grpSpLocks/>
          </p:cNvGrpSpPr>
          <p:nvPr/>
        </p:nvGrpSpPr>
        <p:grpSpPr bwMode="auto">
          <a:xfrm>
            <a:off x="327976" y="4001919"/>
            <a:ext cx="4513515" cy="2861486"/>
            <a:chOff x="2630925" y="4314582"/>
            <a:chExt cx="4170182" cy="2459456"/>
          </a:xfrm>
        </p:grpSpPr>
        <p:sp>
          <p:nvSpPr>
            <p:cNvPr id="15369" name="Prostokąt 7">
              <a:extLst>
                <a:ext uri="{FF2B5EF4-FFF2-40B4-BE49-F238E27FC236}">
                  <a16:creationId xmlns:a16="http://schemas.microsoft.com/office/drawing/2014/main" xmlns="" id="{E578AB7E-1CF1-4C07-88C5-62EC742D7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925" y="4314582"/>
              <a:ext cx="4170182" cy="317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v"/>
                <a:defRPr sz="24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2" panose="05020102010507070707" pitchFamily="18" charset="2"/>
                <a:buChar char="²"/>
                <a:defRPr sz="22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 2" panose="05020102010507070707" pitchFamily="18" charset="2"/>
                <a:buChar char="±"/>
                <a:defRPr sz="20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³"/>
                <a:defRPr sz="20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°"/>
                <a:defRPr sz="1600">
                  <a:solidFill>
                    <a:srgbClr val="606060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ICT - specjalizacja wspomagająca </a:t>
              </a:r>
            </a:p>
          </p:txBody>
        </p:sp>
        <p:pic>
          <p:nvPicPr>
            <p:cNvPr id="13322" name="Picture 10" descr="C:\Users\Piotr Czerepiuk\Desktop\ICT2.jpg">
              <a:extLst>
                <a:ext uri="{FF2B5EF4-FFF2-40B4-BE49-F238E27FC236}">
                  <a16:creationId xmlns:a16="http://schemas.microsoft.com/office/drawing/2014/main" xmlns="" id="{BEDD2B4A-64E4-4178-9CE6-26B6AE099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00622" y="4755178"/>
              <a:ext cx="3744069" cy="20188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69B5714-8C79-44A9-9B90-0F339257AE95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PODKARPACKIE INTELIGENTNE SPECJALIZACJE</a:t>
            </a:r>
          </a:p>
        </p:txBody>
      </p:sp>
      <p:pic>
        <p:nvPicPr>
          <p:cNvPr id="4098" name="Picture 2" descr="Podobny obraz">
            <a:extLst>
              <a:ext uri="{FF2B5EF4-FFF2-40B4-BE49-F238E27FC236}">
                <a16:creationId xmlns:a16="http://schemas.microsoft.com/office/drawing/2014/main" xmlns="" id="{BC5F967E-BC70-46AF-8BD2-17A87EC7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31" y="4475481"/>
            <a:ext cx="3804344" cy="232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6">
            <a:extLst>
              <a:ext uri="{FF2B5EF4-FFF2-40B4-BE49-F238E27FC236}">
                <a16:creationId xmlns:a16="http://schemas.microsoft.com/office/drawing/2014/main" xmlns="" id="{2140232A-4871-4240-B0A7-E75980F7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4085223"/>
            <a:ext cx="3335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Motoryzacja</a:t>
            </a:r>
          </a:p>
        </p:txBody>
      </p:sp>
    </p:spTree>
    <p:extLst>
      <p:ext uri="{BB962C8B-B14F-4D97-AF65-F5344CB8AC3E}">
        <p14:creationId xmlns:p14="http://schemas.microsoft.com/office/powerpoint/2010/main" val="354344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B01CAA1-5B58-4257-9E87-AAF651E15C4A}"/>
              </a:ext>
            </a:extLst>
          </p:cNvPr>
          <p:cNvSpPr/>
          <p:nvPr/>
        </p:nvSpPr>
        <p:spPr>
          <a:xfrm>
            <a:off x="0" y="5301208"/>
            <a:ext cx="4572000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413" name="Grupa 7">
            <a:extLst>
              <a:ext uri="{FF2B5EF4-FFF2-40B4-BE49-F238E27FC236}">
                <a16:creationId xmlns:a16="http://schemas.microsoft.com/office/drawing/2014/main" xmlns="" id="{5C9BBC79-A1C5-4D51-A249-A6565AAFE382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4411663"/>
            <a:ext cx="8616950" cy="2378075"/>
            <a:chOff x="195103" y="4411000"/>
            <a:chExt cx="8616745" cy="2378302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xmlns="" id="{30A876B9-9D46-4379-B7D0-FECB86F95155}"/>
                </a:ext>
              </a:extLst>
            </p:cNvPr>
            <p:cNvSpPr/>
            <p:nvPr/>
          </p:nvSpPr>
          <p:spPr>
            <a:xfrm>
              <a:off x="195103" y="5228640"/>
              <a:ext cx="4321072" cy="147810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Zdrowie, żywność, odżywianie (żywność ekologiczna, regionalna i tradycyjna; zdrowa, zoptymalizowana, wolna od GMO dieta; medycyna zapobiegawcza; opieka nad ludźmi starszymi)</a:t>
              </a:r>
            </a:p>
          </p:txBody>
        </p:sp>
        <p:pic>
          <p:nvPicPr>
            <p:cNvPr id="15365" name="Picture 5">
              <a:extLst>
                <a:ext uri="{FF2B5EF4-FFF2-40B4-BE49-F238E27FC236}">
                  <a16:creationId xmlns:a16="http://schemas.microsoft.com/office/drawing/2014/main" xmlns="" id="{09DFC240-AA6B-4974-8570-7B287717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23785" y="4411000"/>
              <a:ext cx="4188063" cy="237830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sx="103000" sy="103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7414" name="Grupa 6">
            <a:extLst>
              <a:ext uri="{FF2B5EF4-FFF2-40B4-BE49-F238E27FC236}">
                <a16:creationId xmlns:a16="http://schemas.microsoft.com/office/drawing/2014/main" xmlns="" id="{91911AF2-4911-4687-B9D9-5048F1C35083}"/>
              </a:ext>
            </a:extLst>
          </p:cNvPr>
          <p:cNvGrpSpPr>
            <a:grpSpLocks/>
          </p:cNvGrpSpPr>
          <p:nvPr/>
        </p:nvGrpSpPr>
        <p:grpSpPr bwMode="auto">
          <a:xfrm>
            <a:off x="331787" y="3006159"/>
            <a:ext cx="8594725" cy="2046287"/>
            <a:chOff x="395536" y="3075723"/>
            <a:chExt cx="8593992" cy="2045551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xmlns="" id="{88B12A26-6343-43F1-9C5B-A43B3EE74F96}"/>
                </a:ext>
              </a:extLst>
            </p:cNvPr>
            <p:cNvSpPr/>
            <p:nvPr/>
          </p:nvSpPr>
          <p:spPr>
            <a:xfrm>
              <a:off x="4356010" y="3075723"/>
              <a:ext cx="4633518" cy="11997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Zrównoważona turystyka (turystyka poznawcza, ekoturystyka, agroturystyka, kwalifikowana, zdrowotna, biznesowa, religijna, kulinarna, </a:t>
              </a:r>
              <a:r>
                <a:rPr kumimoji="0" lang="pl-P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enoturystyka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)</a:t>
              </a:r>
            </a:p>
          </p:txBody>
        </p:sp>
        <p:pic>
          <p:nvPicPr>
            <p:cNvPr id="15366" name="Picture 6">
              <a:extLst>
                <a:ext uri="{FF2B5EF4-FFF2-40B4-BE49-F238E27FC236}">
                  <a16:creationId xmlns:a16="http://schemas.microsoft.com/office/drawing/2014/main" xmlns="" id="{8836B57F-3126-4994-A00F-8CA174F6A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536" y="3075723"/>
              <a:ext cx="3960439" cy="20455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sx="103000" sy="103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7415" name="Grupa 5">
            <a:extLst>
              <a:ext uri="{FF2B5EF4-FFF2-40B4-BE49-F238E27FC236}">
                <a16:creationId xmlns:a16="http://schemas.microsoft.com/office/drawing/2014/main" xmlns="" id="{00B22D3E-DF5D-481F-85F7-1E9A1EAA50D4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1114881"/>
            <a:ext cx="8697912" cy="1874838"/>
            <a:chOff x="195103" y="1247639"/>
            <a:chExt cx="8697377" cy="1874230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xmlns="" id="{82C7ACB8-5EB1-4BA2-8DA6-5F661E6BB4B4}"/>
                </a:ext>
              </a:extLst>
            </p:cNvPr>
            <p:cNvSpPr/>
            <p:nvPr/>
          </p:nvSpPr>
          <p:spPr>
            <a:xfrm>
              <a:off x="195103" y="1484100"/>
              <a:ext cx="4824115" cy="14774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Klimat i energia (odnawialne źródła energii </a:t>
              </a:r>
              <a:b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</a:b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i technologie z nimi związane; smart </a:t>
              </a:r>
              <a:r>
                <a:rPr kumimoji="0" lang="pl-P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grids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; zrównoważone i inteligentne budownictwo (budynki, osiedla, miasta, budownictwo pasywne, </a:t>
              </a:r>
              <a:r>
                <a:rPr kumimoji="0" lang="pl-P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zeroenergetyczne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 i </a:t>
              </a:r>
              <a:r>
                <a:rPr kumimoji="0" lang="pl-P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plusenergetyczne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); </a:t>
              </a:r>
            </a:p>
          </p:txBody>
        </p:sp>
        <p:pic>
          <p:nvPicPr>
            <p:cNvPr id="15367" name="Picture 7" descr="C:\Users\Piotr Czerepiuk\Desktop\zdjecie04863.jpg">
              <a:extLst>
                <a:ext uri="{FF2B5EF4-FFF2-40B4-BE49-F238E27FC236}">
                  <a16:creationId xmlns:a16="http://schemas.microsoft.com/office/drawing/2014/main" xmlns="" id="{0F63F4E9-32CD-4FBE-B72D-6A883E49D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9638" y="1247639"/>
              <a:ext cx="3872842" cy="1874230"/>
            </a:xfrm>
            <a:prstGeom prst="rect">
              <a:avLst/>
            </a:prstGeom>
            <a:noFill/>
            <a:effectLst>
              <a:outerShdw blurRad="50800" dist="38100" dir="18900000" sx="103000" sy="103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D68BB5DE-610F-4466-9FBF-4C344B03BE06}"/>
              </a:ext>
            </a:extLst>
          </p:cNvPr>
          <p:cNvSpPr/>
          <p:nvPr/>
        </p:nvSpPr>
        <p:spPr>
          <a:xfrm>
            <a:off x="0" y="14655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SEKTOR „JAKOŚĆ ŻYCIA”</a:t>
            </a:r>
          </a:p>
        </p:txBody>
      </p:sp>
    </p:spTree>
    <p:extLst>
      <p:ext uri="{BB962C8B-B14F-4D97-AF65-F5344CB8AC3E}">
        <p14:creationId xmlns:p14="http://schemas.microsoft.com/office/powerpoint/2010/main" val="349938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31C34F01-46B9-4AA1-978F-738C3AA588ED}"/>
              </a:ext>
            </a:extLst>
          </p:cNvPr>
          <p:cNvSpPr/>
          <p:nvPr/>
        </p:nvSpPr>
        <p:spPr>
          <a:xfrm>
            <a:off x="0" y="5301208"/>
            <a:ext cx="4572000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0" name="Picture 8">
            <a:extLst>
              <a:ext uri="{FF2B5EF4-FFF2-40B4-BE49-F238E27FC236}">
                <a16:creationId xmlns:a16="http://schemas.microsoft.com/office/drawing/2014/main" xmlns="" id="{1ECB3CDD-0A95-4DD6-9DC5-4360DA758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18902"/>
            <a:ext cx="45783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xmlns="" id="{BB13F9AB-31E9-42EB-8C94-112EEE2B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79" y="1484784"/>
            <a:ext cx="4598080" cy="328709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23" name="Picture 7" descr="C:\Users\Piotr Czerepiuk\Desktop\podkarpackie_5.jpg">
            <a:extLst>
              <a:ext uri="{FF2B5EF4-FFF2-40B4-BE49-F238E27FC236}">
                <a16:creationId xmlns:a16="http://schemas.microsoft.com/office/drawing/2014/main" xmlns="" id="{F81A5539-F00F-4F36-A1E6-C7C2A68A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088628"/>
            <a:ext cx="4716016" cy="3769371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FCEA33AD-123C-4D6E-9B7A-B0A321B5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5314950"/>
            <a:ext cx="4124325" cy="70788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Liczba instytucji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	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170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Zatrudnienie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		 2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000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92BC550-CA4E-4F6B-AD55-25F15D9EE496}"/>
              </a:ext>
            </a:extLst>
          </p:cNvPr>
          <p:cNvSpPr/>
          <p:nvPr/>
        </p:nvSpPr>
        <p:spPr>
          <a:xfrm>
            <a:off x="0" y="14655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LOTNICTWO I KOSMONAUTYKA</a:t>
            </a:r>
          </a:p>
        </p:txBody>
      </p:sp>
    </p:spTree>
    <p:extLst>
      <p:ext uri="{BB962C8B-B14F-4D97-AF65-F5344CB8AC3E}">
        <p14:creationId xmlns:p14="http://schemas.microsoft.com/office/powerpoint/2010/main" val="11765612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</TotalTime>
  <Words>2280</Words>
  <Application>Microsoft Office PowerPoint</Application>
  <PresentationFormat>Pokaz na ekranie (4:3)</PresentationFormat>
  <Paragraphs>434</Paragraphs>
  <Slides>64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7" baseType="lpstr">
      <vt:lpstr>Motyw pakietu Office</vt:lpstr>
      <vt:lpstr>1_Motyw pakietu Office</vt:lpstr>
      <vt:lpstr>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Strategia rozwoju województwa – Podkarpackie 2030 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Strategia rozwoju województwa – Podkarpackie 2030 </vt:lpstr>
      <vt:lpstr>POZYCJA STRATEGICZNA WOJEWÓDZTWA</vt:lpstr>
      <vt:lpstr>PRODUKT KRAJOWY BRUTTO (PKB) PODKARPACKIE  w latach 2004 – 2017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WIZJA WOJEWÓDZTWA PODKARPACKIEGO</vt:lpstr>
      <vt:lpstr>Prezentacja programu PowerPoint</vt:lpstr>
      <vt:lpstr>Prezentacja programu PowerPoint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2. KAPITAŁ LUDZKI I SPOŁECZNY</vt:lpstr>
      <vt:lpstr> 2. KAPITAŁ LUDZKI I SPOŁECZNY UKŁAD PRIORYTETÓW</vt:lpstr>
      <vt:lpstr>3. INFRASTRUKTURA DLA ZRÓWNOWAŻONEGO ROZWOJU  I ŚRODOWISKA</vt:lpstr>
      <vt:lpstr>Prezentacja programu PowerPoint</vt:lpstr>
      <vt:lpstr>4. DOSTĘPNOŚĆ USŁUG</vt:lpstr>
      <vt:lpstr>Prezentacja programu PowerPoint</vt:lpstr>
      <vt:lpstr>5. TERYTORIALNY WYMIAR STRATEGII</vt:lpstr>
      <vt:lpstr>Prezentacja programu PowerPoint</vt:lpstr>
      <vt:lpstr>SCENARIUSZE ROZWOJOWE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Strategia rozwoju województwa – Podkarpackie 2030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Strategia rozwoju województwa – Podkarpackie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Brogowska Ewelina</dc:creator>
  <cp:lastModifiedBy>Ostafijczuk Roman</cp:lastModifiedBy>
  <cp:revision>268</cp:revision>
  <cp:lastPrinted>2019-11-14T09:38:52Z</cp:lastPrinted>
  <dcterms:created xsi:type="dcterms:W3CDTF">2019-06-14T07:37:41Z</dcterms:created>
  <dcterms:modified xsi:type="dcterms:W3CDTF">2019-11-20T10:24:00Z</dcterms:modified>
</cp:coreProperties>
</file>